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8"/>
  </p:notesMasterIdLst>
  <p:sldIdLst>
    <p:sldId id="256" r:id="rId3"/>
    <p:sldId id="259" r:id="rId4"/>
    <p:sldId id="261" r:id="rId5"/>
    <p:sldId id="380" r:id="rId6"/>
    <p:sldId id="357" r:id="rId7"/>
    <p:sldId id="379" r:id="rId8"/>
    <p:sldId id="382" r:id="rId9"/>
    <p:sldId id="381" r:id="rId10"/>
    <p:sldId id="383" r:id="rId11"/>
    <p:sldId id="384" r:id="rId12"/>
    <p:sldId id="385" r:id="rId13"/>
    <p:sldId id="386" r:id="rId14"/>
    <p:sldId id="387" r:id="rId15"/>
    <p:sldId id="388" r:id="rId16"/>
    <p:sldId id="389" r:id="rId17"/>
    <p:sldId id="390" r:id="rId18"/>
    <p:sldId id="391" r:id="rId19"/>
    <p:sldId id="392" r:id="rId20"/>
    <p:sldId id="394" r:id="rId21"/>
    <p:sldId id="395" r:id="rId22"/>
    <p:sldId id="416" r:id="rId23"/>
    <p:sldId id="417" r:id="rId24"/>
    <p:sldId id="418" r:id="rId25"/>
    <p:sldId id="307" r:id="rId26"/>
    <p:sldId id="396" r:id="rId27"/>
    <p:sldId id="397"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2" r:id="rId41"/>
    <p:sldId id="413" r:id="rId42"/>
    <p:sldId id="414" r:id="rId43"/>
    <p:sldId id="419" r:id="rId44"/>
    <p:sldId id="334" r:id="rId45"/>
    <p:sldId id="318" r:id="rId46"/>
    <p:sldId id="257"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7B7"/>
    <a:srgbClr val="EFEFEF"/>
    <a:srgbClr val="CB948C"/>
    <a:srgbClr val="73714B"/>
    <a:srgbClr val="6F6E54"/>
    <a:srgbClr val="D5B6A6"/>
    <a:srgbClr val="3739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3" autoAdjust="0"/>
    <p:restoredTop sz="81782" autoAdjust="0"/>
  </p:normalViewPr>
  <p:slideViewPr>
    <p:cSldViewPr snapToGrid="0" showGuides="1">
      <p:cViewPr varScale="1">
        <p:scale>
          <a:sx n="97" d="100"/>
          <a:sy n="97" d="100"/>
        </p:scale>
        <p:origin x="228" y="-6"/>
      </p:cViewPr>
      <p:guideLst>
        <p:guide orient="horz" pos="2183"/>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1FD58-D98B-4373-9260-B9278975342E}" type="datetimeFigureOut">
              <a:rPr lang="zh-CN" altLang="en-US" smtClean="0"/>
              <a:t>2022/3/25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08D0C-FC5C-4087-91EE-F0C8D0874C5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10</a:t>
            </a:fld>
            <a:endParaRPr lang="zh-CN" altLang="en-US"/>
          </a:p>
        </p:txBody>
      </p:sp>
    </p:spTree>
    <p:extLst>
      <p:ext uri="{BB962C8B-B14F-4D97-AF65-F5344CB8AC3E}">
        <p14:creationId xmlns:p14="http://schemas.microsoft.com/office/powerpoint/2010/main" val="57207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11</a:t>
            </a:fld>
            <a:endParaRPr lang="zh-CN" altLang="en-US"/>
          </a:p>
        </p:txBody>
      </p:sp>
    </p:spTree>
    <p:extLst>
      <p:ext uri="{BB962C8B-B14F-4D97-AF65-F5344CB8AC3E}">
        <p14:creationId xmlns:p14="http://schemas.microsoft.com/office/powerpoint/2010/main" val="4187184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12</a:t>
            </a:fld>
            <a:endParaRPr lang="zh-CN" altLang="en-US"/>
          </a:p>
        </p:txBody>
      </p:sp>
    </p:spTree>
    <p:extLst>
      <p:ext uri="{BB962C8B-B14F-4D97-AF65-F5344CB8AC3E}">
        <p14:creationId xmlns:p14="http://schemas.microsoft.com/office/powerpoint/2010/main" val="222910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可解释模型簇：线性模型、决策树等</a:t>
            </a:r>
          </a:p>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13</a:t>
            </a:fld>
            <a:endParaRPr lang="zh-CN" altLang="en-US"/>
          </a:p>
        </p:txBody>
      </p:sp>
    </p:spTree>
    <p:extLst>
      <p:ext uri="{BB962C8B-B14F-4D97-AF65-F5344CB8AC3E}">
        <p14:creationId xmlns:p14="http://schemas.microsoft.com/office/powerpoint/2010/main" val="284789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可解释模型簇：线性模型、决策树等</a:t>
            </a:r>
          </a:p>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14</a:t>
            </a:fld>
            <a:endParaRPr lang="zh-CN" altLang="en-US"/>
          </a:p>
        </p:txBody>
      </p:sp>
    </p:spTree>
    <p:extLst>
      <p:ext uri="{BB962C8B-B14F-4D97-AF65-F5344CB8AC3E}">
        <p14:creationId xmlns:p14="http://schemas.microsoft.com/office/powerpoint/2010/main" val="3341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可解释模型簇：线性模型、决策树等</a:t>
            </a:r>
          </a:p>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15</a:t>
            </a:fld>
            <a:endParaRPr lang="zh-CN" altLang="en-US"/>
          </a:p>
        </p:txBody>
      </p:sp>
    </p:spTree>
    <p:extLst>
      <p:ext uri="{BB962C8B-B14F-4D97-AF65-F5344CB8AC3E}">
        <p14:creationId xmlns:p14="http://schemas.microsoft.com/office/powerpoint/2010/main" val="165194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可解释模型簇：线性模型、决策树等</a:t>
            </a:r>
          </a:p>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16</a:t>
            </a:fld>
            <a:endParaRPr lang="zh-CN" altLang="en-US"/>
          </a:p>
        </p:txBody>
      </p:sp>
    </p:spTree>
    <p:extLst>
      <p:ext uri="{BB962C8B-B14F-4D97-AF65-F5344CB8AC3E}">
        <p14:creationId xmlns:p14="http://schemas.microsoft.com/office/powerpoint/2010/main" val="3622498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用户不能能逐个检测每个样本</a:t>
            </a:r>
          </a:p>
        </p:txBody>
      </p:sp>
      <p:sp>
        <p:nvSpPr>
          <p:cNvPr id="4" name="灯片编号占位符 3"/>
          <p:cNvSpPr>
            <a:spLocks noGrp="1"/>
          </p:cNvSpPr>
          <p:nvPr>
            <p:ph type="sldNum" sz="quarter" idx="10"/>
          </p:nvPr>
        </p:nvSpPr>
        <p:spPr/>
        <p:txBody>
          <a:bodyPr/>
          <a:lstStyle/>
          <a:p>
            <a:fld id="{32D08D0C-FC5C-4087-91EE-F0C8D0874C54}" type="slidenum">
              <a:rPr lang="zh-CN" altLang="en-US" smtClean="0"/>
              <a:t>17</a:t>
            </a:fld>
            <a:endParaRPr lang="zh-CN" altLang="en-US"/>
          </a:p>
        </p:txBody>
      </p:sp>
    </p:spTree>
    <p:extLst>
      <p:ext uri="{BB962C8B-B14F-4D97-AF65-F5344CB8AC3E}">
        <p14:creationId xmlns:p14="http://schemas.microsoft.com/office/powerpoint/2010/main" val="30958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18</a:t>
            </a:fld>
            <a:endParaRPr lang="zh-CN" altLang="en-US"/>
          </a:p>
        </p:txBody>
      </p:sp>
    </p:spTree>
    <p:extLst>
      <p:ext uri="{BB962C8B-B14F-4D97-AF65-F5344CB8AC3E}">
        <p14:creationId xmlns:p14="http://schemas.microsoft.com/office/powerpoint/2010/main" val="151807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在训练集中找到十个</a:t>
            </a:r>
          </a:p>
        </p:txBody>
      </p:sp>
      <p:sp>
        <p:nvSpPr>
          <p:cNvPr id="4" name="灯片编号占位符 3"/>
          <p:cNvSpPr>
            <a:spLocks noGrp="1"/>
          </p:cNvSpPr>
          <p:nvPr>
            <p:ph type="sldNum" sz="quarter" idx="10"/>
          </p:nvPr>
        </p:nvSpPr>
        <p:spPr/>
        <p:txBody>
          <a:bodyPr/>
          <a:lstStyle/>
          <a:p>
            <a:fld id="{32D08D0C-FC5C-4087-91EE-F0C8D0874C54}" type="slidenum">
              <a:rPr lang="zh-CN" altLang="en-US" smtClean="0"/>
              <a:t>19</a:t>
            </a:fld>
            <a:endParaRPr lang="zh-CN" altLang="en-US"/>
          </a:p>
        </p:txBody>
      </p:sp>
    </p:spTree>
    <p:extLst>
      <p:ext uri="{BB962C8B-B14F-4D97-AF65-F5344CB8AC3E}">
        <p14:creationId xmlns:p14="http://schemas.microsoft.com/office/powerpoint/2010/main" val="235499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为了模拟对单个预测的信任，我们首先随机选择</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的不可信特性，并假设用户可以识别并不想信任这些特性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个新闻组中的标题、泄露的数据等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因此，当实例中不可信的特征被移除时，如果预测发生变化，那么从黑盒分类器中提取的测试集预测就是不可信的，否则就是可信的。</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为了模拟用户，我们假设用户认为来自</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parzen</a:t>
            </a:r>
            <a:r>
              <a:rPr lang="zh-CN" altLang="en-US" sz="1200" b="0" i="0" kern="1200" dirty="0">
                <a:solidFill>
                  <a:schemeClr val="tx1"/>
                </a:solidFill>
                <a:effectLst/>
                <a:latin typeface="+mn-lt"/>
                <a:ea typeface="+mn-ea"/>
                <a:cs typeface="+mn-cs"/>
              </a:rPr>
              <a:t>解释的预测是不可信的，如果线性近似的预测在所有出现在解释中的不可信特征被移除后发生变化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模拟人对不可信特征的影响打折扣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对于贪婪和随机的，如果在解释中存在任何不可信的特征，那么预测就是不可信的，因为这些方法没有提供每个特征对预测的贡献的概念。因此，对于每个测试集预测，我们可以使用每种解释方法评估模拟用户是否信任它，并将其与可信度预测器进行比较</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结果表明，在两个数据集和所有黑盒模型上，</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优于其他数据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所有结果在</a:t>
            </a:r>
            <a:r>
              <a:rPr lang="en-US" altLang="zh-CN" sz="1200" b="0" i="0" kern="1200" dirty="0">
                <a:solidFill>
                  <a:schemeClr val="tx1"/>
                </a:solidFill>
                <a:effectLst/>
                <a:latin typeface="+mn-lt"/>
                <a:ea typeface="+mn-ea"/>
                <a:cs typeface="+mn-cs"/>
              </a:rPr>
              <a:t>p = 0.01</a:t>
            </a:r>
            <a:r>
              <a:rPr lang="zh-CN" altLang="en-US" sz="1200" b="0" i="0" kern="1200" dirty="0">
                <a:solidFill>
                  <a:schemeClr val="tx1"/>
                </a:solidFill>
                <a:effectLst/>
                <a:latin typeface="+mn-lt"/>
                <a:ea typeface="+mn-ea"/>
                <a:cs typeface="+mn-cs"/>
              </a:rPr>
              <a:t>显著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。其他方法要么达到较低的查全率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即他们对预测的不信任程度超过了他们应该达到的程度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，要么达到较低的准确度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即他们相信过多的预测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同时保持了较高的准确度和较高的查全率。即使我们人为地选择了不可信的特征，这些结果表明</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在评估个体预测的可信度方面是有帮助的</a:t>
            </a: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20</a:t>
            </a:fld>
            <a:endParaRPr lang="zh-CN" altLang="en-US"/>
          </a:p>
        </p:txBody>
      </p:sp>
    </p:spTree>
    <p:extLst>
      <p:ext uri="{BB962C8B-B14F-4D97-AF65-F5344CB8AC3E}">
        <p14:creationId xmlns:p14="http://schemas.microsoft.com/office/powerpoint/2010/main" val="4097714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21</a:t>
            </a:fld>
            <a:endParaRPr lang="zh-CN" altLang="en-US"/>
          </a:p>
        </p:txBody>
      </p:sp>
    </p:spTree>
    <p:extLst>
      <p:ext uri="{BB962C8B-B14F-4D97-AF65-F5344CB8AC3E}">
        <p14:creationId xmlns:p14="http://schemas.microsoft.com/office/powerpoint/2010/main" val="3178661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22</a:t>
            </a:fld>
            <a:endParaRPr lang="zh-CN" altLang="en-US"/>
          </a:p>
        </p:txBody>
      </p:sp>
    </p:spTree>
    <p:extLst>
      <p:ext uri="{BB962C8B-B14F-4D97-AF65-F5344CB8AC3E}">
        <p14:creationId xmlns:p14="http://schemas.microsoft.com/office/powerpoint/2010/main" val="2753213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2D08D0C-FC5C-4087-91EE-F0C8D0874C54}" type="slidenum">
              <a:rPr lang="zh-CN" altLang="en-US" smtClean="0"/>
              <a:t>23</a:t>
            </a:fld>
            <a:endParaRPr lang="zh-CN" altLang="en-US"/>
          </a:p>
        </p:txBody>
      </p:sp>
    </p:spTree>
    <p:extLst>
      <p:ext uri="{BB962C8B-B14F-4D97-AF65-F5344CB8AC3E}">
        <p14:creationId xmlns:p14="http://schemas.microsoft.com/office/powerpoint/2010/main" val="240212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下面，我将从三个方面介绍本文提出的方法。</a:t>
            </a:r>
          </a:p>
        </p:txBody>
      </p:sp>
      <p:sp>
        <p:nvSpPr>
          <p:cNvPr id="4" name="灯片编号占位符 3"/>
          <p:cNvSpPr>
            <a:spLocks noGrp="1"/>
          </p:cNvSpPr>
          <p:nvPr>
            <p:ph type="sldNum" sz="quarter" idx="10"/>
          </p:nvPr>
        </p:nvSpPr>
        <p:spPr/>
        <p:txBody>
          <a:bodyPr/>
          <a:lstStyle/>
          <a:p>
            <a:fld id="{32D08D0C-FC5C-4087-91EE-F0C8D0874C54}"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虽然这两种解释都被计算得局部准确，但如果人们把左边的解释应用到右边的句子，人们可能会倾向于认为</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这个词会有积极的影响，但事实并非如此。虽然这些解释提供了对模型的洞察，但它们的覆盖范围并不清楚，例如何时对情绪没有正面影响</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25</a:t>
            </a:fld>
            <a:endParaRPr lang="zh-CN" altLang="en-US"/>
          </a:p>
        </p:txBody>
      </p:sp>
    </p:spTree>
    <p:extLst>
      <p:ext uri="{BB962C8B-B14F-4D97-AF65-F5344CB8AC3E}">
        <p14:creationId xmlns:p14="http://schemas.microsoft.com/office/powerpoint/2010/main" val="382908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26</a:t>
            </a:fld>
            <a:endParaRPr lang="zh-CN" altLang="en-US"/>
          </a:p>
        </p:txBody>
      </p:sp>
    </p:spTree>
    <p:extLst>
      <p:ext uri="{BB962C8B-B14F-4D97-AF65-F5344CB8AC3E}">
        <p14:creationId xmlns:p14="http://schemas.microsoft.com/office/powerpoint/2010/main" val="277923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27</a:t>
            </a:fld>
            <a:endParaRPr lang="zh-CN" altLang="en-US"/>
          </a:p>
        </p:txBody>
      </p:sp>
    </p:spTree>
    <p:extLst>
      <p:ext uri="{BB962C8B-B14F-4D97-AF65-F5344CB8AC3E}">
        <p14:creationId xmlns:p14="http://schemas.microsoft.com/office/powerpoint/2010/main" val="216445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28</a:t>
            </a:fld>
            <a:endParaRPr lang="zh-CN" altLang="en-US"/>
          </a:p>
        </p:txBody>
      </p:sp>
    </p:spTree>
    <p:extLst>
      <p:ext uri="{BB962C8B-B14F-4D97-AF65-F5344CB8AC3E}">
        <p14:creationId xmlns:p14="http://schemas.microsoft.com/office/powerpoint/2010/main" val="345390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29</a:t>
            </a:fld>
            <a:endParaRPr lang="zh-CN" altLang="en-US"/>
          </a:p>
        </p:txBody>
      </p:sp>
    </p:spTree>
    <p:extLst>
      <p:ext uri="{BB962C8B-B14F-4D97-AF65-F5344CB8AC3E}">
        <p14:creationId xmlns:p14="http://schemas.microsoft.com/office/powerpoint/2010/main" val="422118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30</a:t>
            </a:fld>
            <a:endParaRPr lang="zh-CN" altLang="en-US"/>
          </a:p>
        </p:txBody>
      </p:sp>
    </p:spTree>
    <p:extLst>
      <p:ext uri="{BB962C8B-B14F-4D97-AF65-F5344CB8AC3E}">
        <p14:creationId xmlns:p14="http://schemas.microsoft.com/office/powerpoint/2010/main" val="4054676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表格中数据的分类（分类和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或连续特征）是一种机器学习的流行应用。我们使用验证数据集来定义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，并通过将谓词固定在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中的其余部分中的谓词中来定义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，以及从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 | a</a:t>
            </a:r>
            <a:r>
              <a:rPr lang="zh-CN" altLang="en-US" sz="1200" b="0" i="0" kern="1200" dirty="0">
                <a:solidFill>
                  <a:schemeClr val="tx1"/>
                </a:solidFill>
                <a:effectLst/>
                <a:latin typeface="+mn-lt"/>
                <a:ea typeface="+mn-ea"/>
                <a:cs typeface="+mn-cs"/>
              </a:rPr>
              <a:t>）中的样本。我们在表</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个数据集的平衡版本培训的</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级渐变增强树的一些预测显示了锚点。锚点为这些模型提供了有价值的洞察力。</a:t>
            </a:r>
            <a:r>
              <a:rPr lang="en-US" altLang="zh-CN" sz="1200" b="0" i="0" kern="1200" dirty="0">
                <a:solidFill>
                  <a:schemeClr val="tx1"/>
                </a:solidFill>
                <a:effectLst/>
                <a:latin typeface="+mn-lt"/>
                <a:ea typeface="+mn-ea"/>
                <a:cs typeface="+mn-cs"/>
              </a:rPr>
              <a:t>Mari-Tal</a:t>
            </a:r>
            <a:r>
              <a:rPr lang="zh-CN" altLang="en-US" sz="1200" b="0" i="0" kern="1200" dirty="0">
                <a:solidFill>
                  <a:schemeClr val="tx1"/>
                </a:solidFill>
                <a:effectLst/>
                <a:latin typeface="+mn-lt"/>
                <a:ea typeface="+mn-ea"/>
                <a:cs typeface="+mn-cs"/>
              </a:rPr>
              <a:t>状态出现在许多不同的锚点中，用于预测一个人是否每年制造</a:t>
            </a:r>
            <a:r>
              <a:rPr lang="en-US" altLang="zh-CN" sz="1200" b="0" i="0" kern="1200" dirty="0">
                <a:solidFill>
                  <a:schemeClr val="tx1"/>
                </a:solidFill>
                <a:effectLst/>
                <a:latin typeface="+mn-lt"/>
                <a:ea typeface="+mn-ea"/>
                <a:cs typeface="+mn-cs"/>
              </a:rPr>
              <a:t>&gt; $ 50k</a:t>
            </a:r>
            <a:r>
              <a:rPr lang="zh-CN" altLang="en-US" sz="1200" b="0" i="0" kern="1200" dirty="0">
                <a:solidFill>
                  <a:schemeClr val="tx1"/>
                </a:solidFill>
                <a:effectLst/>
                <a:latin typeface="+mn-lt"/>
                <a:ea typeface="+mn-ea"/>
                <a:cs typeface="+mn-cs"/>
              </a:rPr>
              <a:t>（成人数据集）。用于预测从监狱释放的个体的累犯（</a:t>
            </a:r>
            <a:r>
              <a:rPr lang="en-US" altLang="zh-CN" sz="1200" b="0" i="0" kern="1200" dirty="0">
                <a:solidFill>
                  <a:schemeClr val="tx1"/>
                </a:solidFill>
                <a:effectLst/>
                <a:latin typeface="+mn-lt"/>
                <a:ea typeface="+mn-ea"/>
                <a:cs typeface="+mn-cs"/>
              </a:rPr>
              <a:t>Schmidt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Witte 1988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RCDV </a:t>
            </a:r>
            <a:r>
              <a:rPr lang="en-US" altLang="zh-CN" sz="1200" b="0" i="0" kern="1200" dirty="0" err="1">
                <a:solidFill>
                  <a:schemeClr val="tx1"/>
                </a:solidFill>
                <a:effectLst/>
                <a:latin typeface="+mn-lt"/>
                <a:ea typeface="+mn-ea"/>
                <a:cs typeface="+mn-cs"/>
              </a:rPr>
              <a:t>DataSet</a:t>
            </a:r>
            <a:r>
              <a:rPr lang="zh-CN" altLang="en-US" sz="1200" b="0" i="0" kern="1200" dirty="0">
                <a:solidFill>
                  <a:schemeClr val="tx1"/>
                </a:solidFill>
                <a:effectLst/>
                <a:latin typeface="+mn-lt"/>
                <a:ea typeface="+mn-ea"/>
                <a:cs typeface="+mn-cs"/>
              </a:rPr>
              <a:t>）预测核让的锚点，表明，如果用于保释决策，这一模型是不公平的，因为比赛和性别突出</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为了预测</a:t>
            </a:r>
            <a:r>
              <a:rPr lang="en-US" altLang="zh-CN" sz="1200" b="0" i="0" kern="1200" dirty="0">
                <a:solidFill>
                  <a:schemeClr val="tx1"/>
                </a:solidFill>
                <a:effectLst/>
                <a:latin typeface="+mn-lt"/>
                <a:ea typeface="+mn-ea"/>
                <a:cs typeface="+mn-cs"/>
              </a:rPr>
              <a:t>Lending Club</a:t>
            </a:r>
            <a:r>
              <a:rPr lang="zh-CN" altLang="en-US" sz="1200" b="0" i="0" kern="1200" dirty="0">
                <a:solidFill>
                  <a:schemeClr val="tx1"/>
                </a:solidFill>
                <a:effectLst/>
                <a:latin typeface="+mn-lt"/>
                <a:ea typeface="+mn-ea"/>
                <a:cs typeface="+mn-cs"/>
              </a:rPr>
              <a:t>网站上的贷款是否会变成不良贷款，即延迟付款或违约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贷款数据集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FICO</a:t>
            </a:r>
            <a:r>
              <a:rPr lang="zh-CN" altLang="en-US" sz="1200" b="0" i="0" kern="1200" dirty="0">
                <a:solidFill>
                  <a:schemeClr val="tx1"/>
                </a:solidFill>
                <a:effectLst/>
                <a:latin typeface="+mn-lt"/>
                <a:ea typeface="+mn-ea"/>
                <a:cs typeface="+mn-cs"/>
              </a:rPr>
              <a:t>评分在极端情况下是足够的，但在其他情况下考虑贷款金额。我们注意到这些不是详尽无遗的模型是复杂的，这些锚点解释了它们在部分输入空间上的行为，但不是全部。硬预测的锚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在特定的边界情况下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可能更长</a:t>
            </a: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31</a:t>
            </a:fld>
            <a:endParaRPr lang="zh-CN" altLang="en-US"/>
          </a:p>
        </p:txBody>
      </p:sp>
    </p:spTree>
    <p:extLst>
      <p:ext uri="{BB962C8B-B14F-4D97-AF65-F5344CB8AC3E}">
        <p14:creationId xmlns:p14="http://schemas.microsoft.com/office/powerpoint/2010/main" val="1242447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表格中数据的分类（分类和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或连续特征）是一种机器学习的流行应用。我们使用验证数据集来定义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，并通过将谓词固定在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中的其余部分中的谓词中来定义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，以及从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 | a</a:t>
            </a:r>
            <a:r>
              <a:rPr lang="zh-CN" altLang="en-US" sz="1200" b="0" i="0" kern="1200" dirty="0">
                <a:solidFill>
                  <a:schemeClr val="tx1"/>
                </a:solidFill>
                <a:effectLst/>
                <a:latin typeface="+mn-lt"/>
                <a:ea typeface="+mn-ea"/>
                <a:cs typeface="+mn-cs"/>
              </a:rPr>
              <a:t>）中的样本。我们在表</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个数据集的平衡版本培训的</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级渐变增强树的一些预测显示了锚点。锚点为这些模型提供了有价值的洞察力。</a:t>
            </a:r>
            <a:r>
              <a:rPr lang="en-US" altLang="zh-CN" sz="1200" b="0" i="0" kern="1200" dirty="0">
                <a:solidFill>
                  <a:schemeClr val="tx1"/>
                </a:solidFill>
                <a:effectLst/>
                <a:latin typeface="+mn-lt"/>
                <a:ea typeface="+mn-ea"/>
                <a:cs typeface="+mn-cs"/>
              </a:rPr>
              <a:t>Mari-Tal</a:t>
            </a:r>
            <a:r>
              <a:rPr lang="zh-CN" altLang="en-US" sz="1200" b="0" i="0" kern="1200" dirty="0">
                <a:solidFill>
                  <a:schemeClr val="tx1"/>
                </a:solidFill>
                <a:effectLst/>
                <a:latin typeface="+mn-lt"/>
                <a:ea typeface="+mn-ea"/>
                <a:cs typeface="+mn-cs"/>
              </a:rPr>
              <a:t>状态出现在许多不同的锚点中，用于预测一个人是否每年制造</a:t>
            </a:r>
            <a:r>
              <a:rPr lang="en-US" altLang="zh-CN" sz="1200" b="0" i="0" kern="1200" dirty="0">
                <a:solidFill>
                  <a:schemeClr val="tx1"/>
                </a:solidFill>
                <a:effectLst/>
                <a:latin typeface="+mn-lt"/>
                <a:ea typeface="+mn-ea"/>
                <a:cs typeface="+mn-cs"/>
              </a:rPr>
              <a:t>&gt; $ 50k</a:t>
            </a:r>
            <a:r>
              <a:rPr lang="zh-CN" altLang="en-US" sz="1200" b="0" i="0" kern="1200" dirty="0">
                <a:solidFill>
                  <a:schemeClr val="tx1"/>
                </a:solidFill>
                <a:effectLst/>
                <a:latin typeface="+mn-lt"/>
                <a:ea typeface="+mn-ea"/>
                <a:cs typeface="+mn-cs"/>
              </a:rPr>
              <a:t>（成人数据集）。用于预测从监狱释放的个体的累犯（</a:t>
            </a:r>
            <a:r>
              <a:rPr lang="en-US" altLang="zh-CN" sz="1200" b="0" i="0" kern="1200" dirty="0">
                <a:solidFill>
                  <a:schemeClr val="tx1"/>
                </a:solidFill>
                <a:effectLst/>
                <a:latin typeface="+mn-lt"/>
                <a:ea typeface="+mn-ea"/>
                <a:cs typeface="+mn-cs"/>
              </a:rPr>
              <a:t>Schmidt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Witte 1988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RCDV </a:t>
            </a:r>
            <a:r>
              <a:rPr lang="en-US" altLang="zh-CN" sz="1200" b="0" i="0" kern="1200" dirty="0" err="1">
                <a:solidFill>
                  <a:schemeClr val="tx1"/>
                </a:solidFill>
                <a:effectLst/>
                <a:latin typeface="+mn-lt"/>
                <a:ea typeface="+mn-ea"/>
                <a:cs typeface="+mn-cs"/>
              </a:rPr>
              <a:t>DataSet</a:t>
            </a:r>
            <a:r>
              <a:rPr lang="zh-CN" altLang="en-US" sz="1200" b="0" i="0" kern="1200" dirty="0">
                <a:solidFill>
                  <a:schemeClr val="tx1"/>
                </a:solidFill>
                <a:effectLst/>
                <a:latin typeface="+mn-lt"/>
                <a:ea typeface="+mn-ea"/>
                <a:cs typeface="+mn-cs"/>
              </a:rPr>
              <a:t>）预测核让的锚点，表明，如果用于保释决策，这一模型是不公平的，因为比赛和性别突出</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为了预测</a:t>
            </a:r>
            <a:r>
              <a:rPr lang="en-US" altLang="zh-CN" sz="1200" b="0" i="0" kern="1200" dirty="0">
                <a:solidFill>
                  <a:schemeClr val="tx1"/>
                </a:solidFill>
                <a:effectLst/>
                <a:latin typeface="+mn-lt"/>
                <a:ea typeface="+mn-ea"/>
                <a:cs typeface="+mn-cs"/>
              </a:rPr>
              <a:t>Lending Club</a:t>
            </a:r>
            <a:r>
              <a:rPr lang="zh-CN" altLang="en-US" sz="1200" b="0" i="0" kern="1200" dirty="0">
                <a:solidFill>
                  <a:schemeClr val="tx1"/>
                </a:solidFill>
                <a:effectLst/>
                <a:latin typeface="+mn-lt"/>
                <a:ea typeface="+mn-ea"/>
                <a:cs typeface="+mn-cs"/>
              </a:rPr>
              <a:t>网站上的贷款是否会变成不良贷款，即延迟付款或违约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贷款数据集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FICO</a:t>
            </a:r>
            <a:r>
              <a:rPr lang="zh-CN" altLang="en-US" sz="1200" b="0" i="0" kern="1200" dirty="0">
                <a:solidFill>
                  <a:schemeClr val="tx1"/>
                </a:solidFill>
                <a:effectLst/>
                <a:latin typeface="+mn-lt"/>
                <a:ea typeface="+mn-ea"/>
                <a:cs typeface="+mn-cs"/>
              </a:rPr>
              <a:t>评分在极端情况下是足够的，但在其他情况下考虑贷款金额。我们注意到这些不是详尽无遗的模型是复杂的，这些锚点解释了它们在部分输入空间上的行为，但不是全部。硬预测的锚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在特定的边界情况下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可能更长</a:t>
            </a: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32</a:t>
            </a:fld>
            <a:endParaRPr lang="zh-CN" altLang="en-US"/>
          </a:p>
        </p:txBody>
      </p:sp>
    </p:spTree>
    <p:extLst>
      <p:ext uri="{BB962C8B-B14F-4D97-AF65-F5344CB8AC3E}">
        <p14:creationId xmlns:p14="http://schemas.microsoft.com/office/powerpoint/2010/main" val="86395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表格中数据的分类（分类和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或连续特征）是一种机器学习的流行应用。我们使用验证数据集来定义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，并通过将谓词固定在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中的其余部分中的谓词中来定义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，以及从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 | a</a:t>
            </a:r>
            <a:r>
              <a:rPr lang="zh-CN" altLang="en-US" sz="1200" b="0" i="0" kern="1200" dirty="0">
                <a:solidFill>
                  <a:schemeClr val="tx1"/>
                </a:solidFill>
                <a:effectLst/>
                <a:latin typeface="+mn-lt"/>
                <a:ea typeface="+mn-ea"/>
                <a:cs typeface="+mn-cs"/>
              </a:rPr>
              <a:t>）中的样本。我们在表</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个数据集的平衡版本培训的</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级渐变增强树的一些预测显示了锚点。锚点为这些模型提供了有价值的洞察力。</a:t>
            </a:r>
            <a:r>
              <a:rPr lang="en-US" altLang="zh-CN" sz="1200" b="0" i="0" kern="1200" dirty="0">
                <a:solidFill>
                  <a:schemeClr val="tx1"/>
                </a:solidFill>
                <a:effectLst/>
                <a:latin typeface="+mn-lt"/>
                <a:ea typeface="+mn-ea"/>
                <a:cs typeface="+mn-cs"/>
              </a:rPr>
              <a:t>Mari-Tal</a:t>
            </a:r>
            <a:r>
              <a:rPr lang="zh-CN" altLang="en-US" sz="1200" b="0" i="0" kern="1200" dirty="0">
                <a:solidFill>
                  <a:schemeClr val="tx1"/>
                </a:solidFill>
                <a:effectLst/>
                <a:latin typeface="+mn-lt"/>
                <a:ea typeface="+mn-ea"/>
                <a:cs typeface="+mn-cs"/>
              </a:rPr>
              <a:t>状态出现在许多不同的锚点中，用于预测一个人是否每年制造</a:t>
            </a:r>
            <a:r>
              <a:rPr lang="en-US" altLang="zh-CN" sz="1200" b="0" i="0" kern="1200" dirty="0">
                <a:solidFill>
                  <a:schemeClr val="tx1"/>
                </a:solidFill>
                <a:effectLst/>
                <a:latin typeface="+mn-lt"/>
                <a:ea typeface="+mn-ea"/>
                <a:cs typeface="+mn-cs"/>
              </a:rPr>
              <a:t>&gt; $ 50k</a:t>
            </a:r>
            <a:r>
              <a:rPr lang="zh-CN" altLang="en-US" sz="1200" b="0" i="0" kern="1200" dirty="0">
                <a:solidFill>
                  <a:schemeClr val="tx1"/>
                </a:solidFill>
                <a:effectLst/>
                <a:latin typeface="+mn-lt"/>
                <a:ea typeface="+mn-ea"/>
                <a:cs typeface="+mn-cs"/>
              </a:rPr>
              <a:t>（成人数据集）。用于预测从监狱释放的个体的累犯（</a:t>
            </a:r>
            <a:r>
              <a:rPr lang="en-US" altLang="zh-CN" sz="1200" b="0" i="0" kern="1200" dirty="0">
                <a:solidFill>
                  <a:schemeClr val="tx1"/>
                </a:solidFill>
                <a:effectLst/>
                <a:latin typeface="+mn-lt"/>
                <a:ea typeface="+mn-ea"/>
                <a:cs typeface="+mn-cs"/>
              </a:rPr>
              <a:t>Schmidt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Witte 1988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RCDV </a:t>
            </a:r>
            <a:r>
              <a:rPr lang="en-US" altLang="zh-CN" sz="1200" b="0" i="0" kern="1200" dirty="0" err="1">
                <a:solidFill>
                  <a:schemeClr val="tx1"/>
                </a:solidFill>
                <a:effectLst/>
                <a:latin typeface="+mn-lt"/>
                <a:ea typeface="+mn-ea"/>
                <a:cs typeface="+mn-cs"/>
              </a:rPr>
              <a:t>DataSet</a:t>
            </a:r>
            <a:r>
              <a:rPr lang="zh-CN" altLang="en-US" sz="1200" b="0" i="0" kern="1200" dirty="0">
                <a:solidFill>
                  <a:schemeClr val="tx1"/>
                </a:solidFill>
                <a:effectLst/>
                <a:latin typeface="+mn-lt"/>
                <a:ea typeface="+mn-ea"/>
                <a:cs typeface="+mn-cs"/>
              </a:rPr>
              <a:t>）预测核让的锚点，表明，如果用于保释决策，这一模型是不公平的，因为比赛和性别突出</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为了预测</a:t>
            </a:r>
            <a:r>
              <a:rPr lang="en-US" altLang="zh-CN" sz="1200" b="0" i="0" kern="1200" dirty="0">
                <a:solidFill>
                  <a:schemeClr val="tx1"/>
                </a:solidFill>
                <a:effectLst/>
                <a:latin typeface="+mn-lt"/>
                <a:ea typeface="+mn-ea"/>
                <a:cs typeface="+mn-cs"/>
              </a:rPr>
              <a:t>Lending Club</a:t>
            </a:r>
            <a:r>
              <a:rPr lang="zh-CN" altLang="en-US" sz="1200" b="0" i="0" kern="1200" dirty="0">
                <a:solidFill>
                  <a:schemeClr val="tx1"/>
                </a:solidFill>
                <a:effectLst/>
                <a:latin typeface="+mn-lt"/>
                <a:ea typeface="+mn-ea"/>
                <a:cs typeface="+mn-cs"/>
              </a:rPr>
              <a:t>网站上的贷款是否会变成不良贷款，即延迟付款或违约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贷款数据集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FICO</a:t>
            </a:r>
            <a:r>
              <a:rPr lang="zh-CN" altLang="en-US" sz="1200" b="0" i="0" kern="1200" dirty="0">
                <a:solidFill>
                  <a:schemeClr val="tx1"/>
                </a:solidFill>
                <a:effectLst/>
                <a:latin typeface="+mn-lt"/>
                <a:ea typeface="+mn-ea"/>
                <a:cs typeface="+mn-cs"/>
              </a:rPr>
              <a:t>评分在极端情况下是足够的，但在其他情况下考虑贷款金额。我们注意到这些不是详尽无遗的模型是复杂的，这些锚点解释了它们在部分输入空间上的行为，但不是全部。硬预测的锚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在特定的边界情况下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可能更长</a:t>
            </a: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33</a:t>
            </a:fld>
            <a:endParaRPr lang="zh-CN" altLang="en-US"/>
          </a:p>
        </p:txBody>
      </p:sp>
    </p:spTree>
    <p:extLst>
      <p:ext uri="{BB962C8B-B14F-4D97-AF65-F5344CB8AC3E}">
        <p14:creationId xmlns:p14="http://schemas.microsoft.com/office/powerpoint/2010/main" val="3958147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34</a:t>
            </a:fld>
            <a:endParaRPr lang="zh-CN" altLang="en-US"/>
          </a:p>
        </p:txBody>
      </p:sp>
    </p:spTree>
    <p:extLst>
      <p:ext uri="{BB962C8B-B14F-4D97-AF65-F5344CB8AC3E}">
        <p14:creationId xmlns:p14="http://schemas.microsoft.com/office/powerpoint/2010/main" val="175284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35</a:t>
            </a:fld>
            <a:endParaRPr lang="zh-CN" altLang="en-US"/>
          </a:p>
        </p:txBody>
      </p:sp>
    </p:spTree>
    <p:extLst>
      <p:ext uri="{BB962C8B-B14F-4D97-AF65-F5344CB8AC3E}">
        <p14:creationId xmlns:p14="http://schemas.microsoft.com/office/powerpoint/2010/main" val="2468557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36</a:t>
            </a:fld>
            <a:endParaRPr lang="zh-CN" altLang="en-US"/>
          </a:p>
        </p:txBody>
      </p:sp>
    </p:spTree>
    <p:extLst>
      <p:ext uri="{BB962C8B-B14F-4D97-AF65-F5344CB8AC3E}">
        <p14:creationId xmlns:p14="http://schemas.microsoft.com/office/powerpoint/2010/main" val="3401870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37</a:t>
            </a:fld>
            <a:endParaRPr lang="zh-CN" altLang="en-US"/>
          </a:p>
        </p:txBody>
      </p:sp>
    </p:spTree>
    <p:extLst>
      <p:ext uri="{BB962C8B-B14F-4D97-AF65-F5344CB8AC3E}">
        <p14:creationId xmlns:p14="http://schemas.microsoft.com/office/powerpoint/2010/main" val="2090408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38</a:t>
            </a:fld>
            <a:endParaRPr lang="zh-CN" altLang="en-US"/>
          </a:p>
        </p:txBody>
      </p:sp>
    </p:spTree>
    <p:extLst>
      <p:ext uri="{BB962C8B-B14F-4D97-AF65-F5344CB8AC3E}">
        <p14:creationId xmlns:p14="http://schemas.microsoft.com/office/powerpoint/2010/main" val="1297427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当模拟用户时，我们计算整个测试集的覆盖率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他们在看到解释后预测的实例的百分比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和精度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预测的百分比是正确的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。对于每个数据集、模型和解释类型，我们为验证数据中的每个实例的解释计算这些度量。当锚应用时模拟是清楚的。</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然而，实际用户将如何使用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解释并不明显。理想情况下，他们应该只对接近的例子进行解释，但并不清楚距离函数和接近阈值应该是什么，或者用户是否根据需要计算距离。因此，在本节中，我们将模拟不同的行为，并在下一节中与实际用户进行研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在表</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中，我们展示了</a:t>
            </a:r>
            <a:r>
              <a:rPr lang="en-US" altLang="zh-CN" sz="1200" b="0" i="0" kern="1200" dirty="0">
                <a:solidFill>
                  <a:schemeClr val="tx1"/>
                </a:solidFill>
                <a:effectLst/>
                <a:latin typeface="+mn-lt"/>
                <a:ea typeface="+mn-ea"/>
                <a:cs typeface="+mn-cs"/>
              </a:rPr>
              <a:t>an- </a:t>
            </a:r>
            <a:r>
              <a:rPr lang="en-US" altLang="zh-CN" sz="1200" b="0" i="0" kern="1200" dirty="0" err="1">
                <a:solidFill>
                  <a:schemeClr val="tx1"/>
                </a:solidFill>
                <a:effectLst/>
                <a:latin typeface="+mn-lt"/>
                <a:ea typeface="+mn-ea"/>
                <a:cs typeface="+mn-cs"/>
              </a:rPr>
              <a:t>chor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的平均精度，假设用户总是在不考虑距离的情况下应用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解释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我们称这样的用户为</a:t>
            </a:r>
            <a:r>
              <a:rPr lang="en-US" altLang="zh-CN" sz="1200" b="0" i="0" kern="1200" dirty="0">
                <a:solidFill>
                  <a:schemeClr val="tx1"/>
                </a:solidFill>
                <a:effectLst/>
                <a:latin typeface="+mn-lt"/>
                <a:ea typeface="+mn-ea"/>
                <a:cs typeface="+mn-cs"/>
              </a:rPr>
              <a:t>LIME -n</a:t>
            </a:r>
            <a:r>
              <a:rPr lang="zh-CN" altLang="en-US" sz="1200" b="0" i="0" kern="1200" dirty="0">
                <a:solidFill>
                  <a:schemeClr val="tx1"/>
                </a:solidFill>
                <a:effectLst/>
                <a:latin typeface="+mn-lt"/>
                <a:ea typeface="+mn-ea"/>
                <a:cs typeface="+mn-cs"/>
              </a:rPr>
              <a:t>，表示幼稚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。很明显，锚方法能够实现对所有数据集和模型的高平均精度的承诺</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另一方面，如果用户天真地使用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，他们得到的精度水平相差很大。由于高精确度是可解释性的先决条件，所以如果应用线性解释产生的概率高于某个阈值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在距离上设置一个阈值会产生更糟糕的结果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，那么我们模拟一个用户，该用户只使用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进行预测，并将此用户称为</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我们调整每个数据集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型号对的阈值，以便获得与测试集上的锚点的平均精度相同，因此覆盖范围是可比的。真正的用户将无法执行此调整，如（</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）通过查看测试集，我们是“作弊”，（</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）阈值的范围从</a:t>
            </a:r>
            <a:r>
              <a:rPr lang="en-US" altLang="zh-CN" sz="1200" b="0" i="0" kern="1200" dirty="0">
                <a:solidFill>
                  <a:schemeClr val="tx1"/>
                </a:solidFill>
                <a:effectLst/>
                <a:latin typeface="+mn-lt"/>
                <a:ea typeface="+mn-ea"/>
                <a:cs typeface="+mn-cs"/>
              </a:rPr>
              <a:t>67</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91</a:t>
            </a:r>
            <a:r>
              <a:rPr lang="zh-CN" altLang="en-US" sz="1200" b="0" i="0" kern="1200" dirty="0">
                <a:solidFill>
                  <a:schemeClr val="tx1"/>
                </a:solidFill>
                <a:effectLst/>
                <a:latin typeface="+mn-lt"/>
                <a:ea typeface="+mn-ea"/>
                <a:cs typeface="+mn-cs"/>
              </a:rPr>
              <a:t>％，通常具有巨大不同模型的相同数据集的变化。我们展示了表</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（右）中锚杆和石灰</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的验证集解释的平均测试覆盖范围。在覆盖范围内没有明确的胜利者，因此表明即使有不可思议的调整阈值，石灰也无法倾斜锚。</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39</a:t>
            </a:fld>
            <a:endParaRPr lang="zh-CN" altLang="en-US"/>
          </a:p>
        </p:txBody>
      </p:sp>
    </p:spTree>
    <p:extLst>
      <p:ext uri="{BB962C8B-B14F-4D97-AF65-F5344CB8AC3E}">
        <p14:creationId xmlns:p14="http://schemas.microsoft.com/office/powerpoint/2010/main" val="256965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4</a:t>
            </a:fld>
            <a:endParaRPr lang="zh-CN" altLang="en-US"/>
          </a:p>
        </p:txBody>
      </p:sp>
    </p:spTree>
    <p:extLst>
      <p:ext uri="{BB962C8B-B14F-4D97-AF65-F5344CB8AC3E}">
        <p14:creationId xmlns:p14="http://schemas.microsoft.com/office/powerpoint/2010/main" val="4147272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当模拟用户时，我们计算整个测试集的覆盖率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他们在看到解释后预测的实例的百分比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和精度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预测的百分比是正确的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。对于每个数据集、模型和解释类型，我们为验证数据中的每个实例的解释计算这些度量。当锚应用时模拟是清楚的。</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然而，实际用户将如何使用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解释并不明显。理想情况下，他们应该只对接近的例子进行解释，但并不清楚距离函数和接近阈值应该是什么，或者用户是否根据需要计算距离。因此，在本节中，我们将模拟不同的行为，并在下一节中与实际用户进行研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在表</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中，我们展示了</a:t>
            </a:r>
            <a:r>
              <a:rPr lang="en-US" altLang="zh-CN" sz="1200" b="0" i="0" kern="1200" dirty="0">
                <a:solidFill>
                  <a:schemeClr val="tx1"/>
                </a:solidFill>
                <a:effectLst/>
                <a:latin typeface="+mn-lt"/>
                <a:ea typeface="+mn-ea"/>
                <a:cs typeface="+mn-cs"/>
              </a:rPr>
              <a:t>an- </a:t>
            </a:r>
            <a:r>
              <a:rPr lang="en-US" altLang="zh-CN" sz="1200" b="0" i="0" kern="1200" dirty="0" err="1">
                <a:solidFill>
                  <a:schemeClr val="tx1"/>
                </a:solidFill>
                <a:effectLst/>
                <a:latin typeface="+mn-lt"/>
                <a:ea typeface="+mn-ea"/>
                <a:cs typeface="+mn-cs"/>
              </a:rPr>
              <a:t>chor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的平均精度，假设用户总是在不考虑距离的情况下应用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解释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我们称这样的用户为</a:t>
            </a:r>
            <a:r>
              <a:rPr lang="en-US" altLang="zh-CN" sz="1200" b="0" i="0" kern="1200" dirty="0">
                <a:solidFill>
                  <a:schemeClr val="tx1"/>
                </a:solidFill>
                <a:effectLst/>
                <a:latin typeface="+mn-lt"/>
                <a:ea typeface="+mn-ea"/>
                <a:cs typeface="+mn-cs"/>
              </a:rPr>
              <a:t>LIME -n</a:t>
            </a:r>
            <a:r>
              <a:rPr lang="zh-CN" altLang="en-US" sz="1200" b="0" i="0" kern="1200" dirty="0">
                <a:solidFill>
                  <a:schemeClr val="tx1"/>
                </a:solidFill>
                <a:effectLst/>
                <a:latin typeface="+mn-lt"/>
                <a:ea typeface="+mn-ea"/>
                <a:cs typeface="+mn-cs"/>
              </a:rPr>
              <a:t>，表示幼稚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。很明显，锚方法能够实现对所有数据集和模型的高平均精度的承诺</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另一方面，如果用户天真地使用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，他们得到的精度水平相差很大。由于高精确度是可解释性的先决条件，所以如果应用线性解释产生的概率高于某个阈值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在距离上设置一个阈值会产生更糟糕的结果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，那么我们模拟一个用户，该用户只使用</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进行预测，并将此用户称为</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我们调整每个数据集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型号对的阈值，以便获得与测试集上的锚点的平均精度相同，因此覆盖范围是可比的。真正的用户将无法执行此调整，如（</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）通过查看测试集，我们是“作弊”，（</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）阈值的范围从</a:t>
            </a:r>
            <a:r>
              <a:rPr lang="en-US" altLang="zh-CN" sz="1200" b="0" i="0" kern="1200" dirty="0">
                <a:solidFill>
                  <a:schemeClr val="tx1"/>
                </a:solidFill>
                <a:effectLst/>
                <a:latin typeface="+mn-lt"/>
                <a:ea typeface="+mn-ea"/>
                <a:cs typeface="+mn-cs"/>
              </a:rPr>
              <a:t>67</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91</a:t>
            </a:r>
            <a:r>
              <a:rPr lang="zh-CN" altLang="en-US" sz="1200" b="0" i="0" kern="1200" dirty="0">
                <a:solidFill>
                  <a:schemeClr val="tx1"/>
                </a:solidFill>
                <a:effectLst/>
                <a:latin typeface="+mn-lt"/>
                <a:ea typeface="+mn-ea"/>
                <a:cs typeface="+mn-cs"/>
              </a:rPr>
              <a:t>％，通常具有巨大不同模型的相同数据集的变化。我们展示了表</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（右）中锚杆和石灰</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的验证集解释的平均测试覆盖范围。在覆盖范围内没有明确的胜利者，因此表明即使有不可思议的调整阈值，石灰也无法倾斜锚。</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40</a:t>
            </a:fld>
            <a:endParaRPr lang="zh-CN" altLang="en-US"/>
          </a:p>
        </p:txBody>
      </p:sp>
    </p:spTree>
    <p:extLst>
      <p:ext uri="{BB962C8B-B14F-4D97-AF65-F5344CB8AC3E}">
        <p14:creationId xmlns:p14="http://schemas.microsoft.com/office/powerpoint/2010/main" val="4037697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的结果显示，</a:t>
            </a:r>
            <a:r>
              <a:rPr lang="en-US" altLang="zh-CN" sz="1200" b="0" i="0" kern="1200" dirty="0">
                <a:solidFill>
                  <a:schemeClr val="tx1"/>
                </a:solidFill>
                <a:effectLst/>
                <a:latin typeface="+mn-lt"/>
                <a:ea typeface="+mn-ea"/>
                <a:cs typeface="+mn-cs"/>
              </a:rPr>
              <a:t>LIME(1)</a:t>
            </a:r>
            <a:r>
              <a:rPr lang="zh-CN" altLang="en-US" sz="1200" b="0" i="0" kern="1200" dirty="0">
                <a:solidFill>
                  <a:schemeClr val="tx1"/>
                </a:solidFill>
                <a:effectLst/>
                <a:latin typeface="+mn-lt"/>
                <a:ea typeface="+mn-ea"/>
                <a:cs typeface="+mn-cs"/>
              </a:rPr>
              <a:t>是指经过一次</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解释等之后的结果，使用锚的用户获得了很高的精度，除成人锚</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外，所有组合锚的精度都在</a:t>
            </a:r>
            <a:r>
              <a:rPr lang="en-US" altLang="zh-CN" sz="1200" b="0" i="0" kern="1200" dirty="0">
                <a:solidFill>
                  <a:schemeClr val="tx1"/>
                </a:solidFill>
                <a:effectLst/>
                <a:latin typeface="+mn-lt"/>
                <a:ea typeface="+mn-ea"/>
                <a:cs typeface="+mn-cs"/>
              </a:rPr>
              <a:t>95%</a:t>
            </a:r>
            <a:r>
              <a:rPr lang="zh-CN" altLang="en-US" sz="1200" b="0" i="0" kern="1200" dirty="0">
                <a:solidFill>
                  <a:schemeClr val="tx1"/>
                </a:solidFill>
                <a:effectLst/>
                <a:latin typeface="+mn-lt"/>
                <a:ea typeface="+mn-ea"/>
                <a:cs typeface="+mn-cs"/>
              </a:rPr>
              <a:t>左右。在这两个数据集上，使用锚的用户的覆盖率随着第二个解释而增长。另一方面，</a:t>
            </a:r>
            <a:r>
              <a:rPr lang="en-US" altLang="zh-CN" sz="1200" b="0" i="0" kern="1200" dirty="0">
                <a:solidFill>
                  <a:schemeClr val="tx1"/>
                </a:solidFill>
                <a:effectLst/>
                <a:latin typeface="+mn-lt"/>
                <a:ea typeface="+mn-ea"/>
                <a:cs typeface="+mn-cs"/>
              </a:rPr>
              <a:t>LIME</a:t>
            </a:r>
            <a:r>
              <a:rPr lang="zh-CN" altLang="en-US" sz="1200" b="0" i="0" kern="1200" dirty="0">
                <a:solidFill>
                  <a:schemeClr val="tx1"/>
                </a:solidFill>
                <a:effectLst/>
                <a:latin typeface="+mn-lt"/>
                <a:ea typeface="+mn-ea"/>
                <a:cs typeface="+mn-cs"/>
              </a:rPr>
              <a:t>的精确度千差万别，对于</a:t>
            </a:r>
            <a:r>
              <a:rPr lang="en-US" altLang="zh-CN" sz="1200" b="0" i="0" kern="1200" dirty="0">
                <a:solidFill>
                  <a:schemeClr val="tx1"/>
                </a:solidFill>
                <a:effectLst/>
                <a:latin typeface="+mn-lt"/>
                <a:ea typeface="+mn-ea"/>
                <a:cs typeface="+mn-cs"/>
              </a:rPr>
              <a:t>VQA1</a:t>
            </a:r>
            <a:r>
              <a:rPr lang="zh-CN" altLang="en-US" sz="1200" b="0" i="0" kern="1200" dirty="0">
                <a:solidFill>
                  <a:schemeClr val="tx1"/>
                </a:solidFill>
                <a:effectLst/>
                <a:latin typeface="+mn-lt"/>
                <a:ea typeface="+mn-ea"/>
                <a:cs typeface="+mn-cs"/>
              </a:rPr>
              <a:t>来说，比没有解释更糟糕。在使用锚的时候，大多数预测都是正确的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精度很高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，而且在解释中没有包含实例的时候，知道应该选择“我不知道”。</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相比之下，通过石灰或没有解释，用户认为他们可以更频繁地使他们能够更自信地预测，即使他们的精确度相当较低。此外，与线性解释相比，在所有数据集和任务中相比，较少的时间越来越少了解和使用锚点。在民意调查中，</a:t>
            </a:r>
            <a:r>
              <a:rPr lang="en-US" altLang="zh-CN" sz="1200" b="0" i="0" kern="1200" dirty="0">
                <a:solidFill>
                  <a:schemeClr val="tx1"/>
                </a:solidFill>
                <a:effectLst/>
                <a:latin typeface="+mn-lt"/>
                <a:ea typeface="+mn-ea"/>
                <a:cs typeface="+mn-cs"/>
              </a:rPr>
              <a:t>21/26</a:t>
            </a:r>
            <a:r>
              <a:rPr lang="zh-CN" altLang="en-US" sz="1200" b="0" i="0" kern="1200" dirty="0">
                <a:solidFill>
                  <a:schemeClr val="tx1"/>
                </a:solidFill>
                <a:effectLst/>
                <a:latin typeface="+mn-lt"/>
                <a:ea typeface="+mn-ea"/>
                <a:cs typeface="+mn-cs"/>
              </a:rPr>
              <a:t>的用户优先锚点和</a:t>
            </a:r>
            <a:r>
              <a:rPr lang="en-US" altLang="zh-CN" sz="1200" b="0" i="0" kern="1200" dirty="0">
                <a:solidFill>
                  <a:schemeClr val="tx1"/>
                </a:solidFill>
                <a:effectLst/>
                <a:latin typeface="+mn-lt"/>
                <a:ea typeface="+mn-ea"/>
                <a:cs typeface="+mn-cs"/>
              </a:rPr>
              <a:t>24/26</a:t>
            </a:r>
            <a:r>
              <a:rPr lang="zh-CN" altLang="en-US" sz="1200" b="0" i="0" kern="1200" dirty="0">
                <a:solidFill>
                  <a:schemeClr val="tx1"/>
                </a:solidFill>
                <a:effectLst/>
                <a:latin typeface="+mn-lt"/>
                <a:ea typeface="+mn-ea"/>
                <a:cs typeface="+mn-cs"/>
              </a:rPr>
              <a:t>表示，它们将更精确地与锚定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有趣的是，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位用户说他们更精确的石灰实际上与锚定更精确。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许多人评论说，应用锚比结合石灰解释的权重更容易，特别是在多重解释的情况下。他们也对自己的预测更有信心</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用户研究证实了我们的假设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相对于线性解释，用户更容易理解锚解释的覆盖率，并实现对模型行为的高精度理解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通过在新实例上预测它来测量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。锚也更容易理解，并较少的努力应用，反映在他们的时代和质量反馈</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41</a:t>
            </a:fld>
            <a:endParaRPr lang="zh-CN" altLang="en-US"/>
          </a:p>
        </p:txBody>
      </p:sp>
    </p:spTree>
    <p:extLst>
      <p:ext uri="{BB962C8B-B14F-4D97-AF65-F5344CB8AC3E}">
        <p14:creationId xmlns:p14="http://schemas.microsoft.com/office/powerpoint/2010/main" val="913866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2D08D0C-FC5C-4087-91EE-F0C8D0874C54}" type="slidenum">
              <a:rPr lang="zh-CN" altLang="en-US" smtClean="0"/>
              <a:t>42</a:t>
            </a:fld>
            <a:endParaRPr lang="zh-CN" altLang="en-US"/>
          </a:p>
        </p:txBody>
      </p:sp>
    </p:spTree>
    <p:extLst>
      <p:ext uri="{BB962C8B-B14F-4D97-AF65-F5344CB8AC3E}">
        <p14:creationId xmlns:p14="http://schemas.microsoft.com/office/powerpoint/2010/main" val="3913191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2D08D0C-FC5C-4087-91EE-F0C8D0874C54}"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5</a:t>
            </a:fld>
            <a:endParaRPr lang="zh-CN" altLang="en-US"/>
          </a:p>
        </p:txBody>
      </p:sp>
    </p:spTree>
    <p:extLst>
      <p:ext uri="{BB962C8B-B14F-4D97-AF65-F5344CB8AC3E}">
        <p14:creationId xmlns:p14="http://schemas.microsoft.com/office/powerpoint/2010/main" val="272513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input</a:t>
            </a:r>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6</a:t>
            </a:fld>
            <a:endParaRPr lang="zh-CN" altLang="en-US"/>
          </a:p>
        </p:txBody>
      </p:sp>
    </p:spTree>
    <p:extLst>
      <p:ext uri="{BB962C8B-B14F-4D97-AF65-F5344CB8AC3E}">
        <p14:creationId xmlns:p14="http://schemas.microsoft.com/office/powerpoint/2010/main" val="350979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7</a:t>
            </a:fld>
            <a:endParaRPr lang="zh-CN" altLang="en-US"/>
          </a:p>
        </p:txBody>
      </p:sp>
    </p:spTree>
    <p:extLst>
      <p:ext uri="{BB962C8B-B14F-4D97-AF65-F5344CB8AC3E}">
        <p14:creationId xmlns:p14="http://schemas.microsoft.com/office/powerpoint/2010/main" val="3683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8</a:t>
            </a:fld>
            <a:endParaRPr lang="zh-CN" altLang="en-US"/>
          </a:p>
        </p:txBody>
      </p:sp>
    </p:spTree>
    <p:extLst>
      <p:ext uri="{BB962C8B-B14F-4D97-AF65-F5344CB8AC3E}">
        <p14:creationId xmlns:p14="http://schemas.microsoft.com/office/powerpoint/2010/main" val="1749565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08D0C-FC5C-4087-91EE-F0C8D0874C54}" type="slidenum">
              <a:rPr lang="zh-CN" altLang="en-US" smtClean="0"/>
              <a:t>9</a:t>
            </a:fld>
            <a:endParaRPr lang="zh-CN" altLang="en-US"/>
          </a:p>
        </p:txBody>
      </p:sp>
    </p:spTree>
    <p:extLst>
      <p:ext uri="{BB962C8B-B14F-4D97-AF65-F5344CB8AC3E}">
        <p14:creationId xmlns:p14="http://schemas.microsoft.com/office/powerpoint/2010/main" val="989807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1708899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3333474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2445512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128685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118610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638376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532332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1904788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267676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416697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extLst>
      <p:ext uri="{BB962C8B-B14F-4D97-AF65-F5344CB8AC3E}">
        <p14:creationId xmlns:p14="http://schemas.microsoft.com/office/powerpoint/2010/main" val="202324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2022/3/25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943628" y="2522373"/>
            <a:ext cx="6312131" cy="1384995"/>
          </a:xfrm>
          <a:prstGeom prst="rect">
            <a:avLst/>
          </a:prstGeom>
        </p:spPr>
        <p:txBody>
          <a:bodyPr wrap="square">
            <a:spAutoFit/>
          </a:bodyPr>
          <a:lstStyle/>
          <a:p>
            <a:pPr algn="ctr">
              <a:lnSpc>
                <a:spcPct val="200000"/>
              </a:lnSpc>
            </a:pP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感谢您下载包图网平台上提供的</a:t>
            </a:r>
            <a:r>
              <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PPT</a:t>
            </a: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作品，为了您和包图网以及原创作者的利益，请勿复制、传播、销售，否则将承担法律责任！包图网将对作品进行维权，按照传播下载次数进行十倍的索取赔偿！</a:t>
            </a:r>
            <a:endPar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943628" y="2522373"/>
            <a:ext cx="6312131" cy="1384995"/>
          </a:xfrm>
          <a:prstGeom prst="rect">
            <a:avLst/>
          </a:prstGeom>
        </p:spPr>
        <p:txBody>
          <a:bodyPr wrap="square">
            <a:spAutoFit/>
          </a:bodyPr>
          <a:lstStyle/>
          <a:p>
            <a:pPr algn="ctr">
              <a:lnSpc>
                <a:spcPct val="200000"/>
              </a:lnSpc>
            </a:pP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感谢您下载包图网平台上提供的</a:t>
            </a:r>
            <a:r>
              <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PPT</a:t>
            </a: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作品，为了您和包图网以及原创作者的利益，请勿复制、传播、销售，否则将承担法律责任！包图网将对作品进行维权，按照传播下载次数进行十倍的索取赔偿！</a:t>
            </a:r>
            <a:endPar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endParaRPr>
          </a:p>
        </p:txBody>
      </p:sp>
    </p:spTree>
    <p:extLst>
      <p:ext uri="{BB962C8B-B14F-4D97-AF65-F5344CB8AC3E}">
        <p14:creationId xmlns:p14="http://schemas.microsoft.com/office/powerpoint/2010/main" val="1064576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scholar.google.com.hk/scholar?cites=12826941566394980167&amp;as_sdt=2005&amp;sciodt=0,5&amp;hl=zh-CN" TargetMode="External"/><Relationship Id="rId4" Type="http://schemas.openxmlformats.org/officeDocument/2006/relationships/hyperlink" Target="https://scholar.google.com.hk/scholar?cites=16724302923321127943&amp;as_sdt=2005&amp;sciodt=0,5&amp;hl=zh-C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a:xfrm>
            <a:off x="0" y="3429000"/>
            <a:ext cx="12192000" cy="363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solidFill>
                <a:schemeClr val="accent2"/>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06" y="5339556"/>
            <a:ext cx="1455487" cy="1455487"/>
          </a:xfrm>
          <a:prstGeom prst="rect">
            <a:avLst/>
          </a:prstGeom>
        </p:spPr>
      </p:pic>
      <p:sp>
        <p:nvSpPr>
          <p:cNvPr id="13" name="标题 1"/>
          <p:cNvSpPr txBox="1"/>
          <p:nvPr/>
        </p:nvSpPr>
        <p:spPr>
          <a:xfrm>
            <a:off x="1066222" y="4671218"/>
            <a:ext cx="10515600" cy="1336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40000"/>
              </a:lnSpc>
            </a:pPr>
            <a:r>
              <a:rPr lang="zh-CN" altLang="en-US" dirty="0"/>
              <a:t>基于扰动策略的可解释性方法</a:t>
            </a:r>
            <a:endParaRPr lang="zh-CN" altLang="en-US" sz="3600" b="1" dirty="0">
              <a:latin typeface="+mn-lt"/>
              <a:ea typeface="+mn-ea"/>
              <a:cs typeface="+mn-ea"/>
              <a:sym typeface="+mn-lt"/>
            </a:endParaRPr>
          </a:p>
        </p:txBody>
      </p:sp>
      <p:sp>
        <p:nvSpPr>
          <p:cNvPr id="2" name="矩形 1">
            <a:extLst>
              <a:ext uri="{FF2B5EF4-FFF2-40B4-BE49-F238E27FC236}">
                <a16:creationId xmlns:a16="http://schemas.microsoft.com/office/drawing/2014/main" id="{786E8366-31F9-4A5B-BA57-CC77F53AB077}"/>
              </a:ext>
            </a:extLst>
          </p:cNvPr>
          <p:cNvSpPr/>
          <p:nvPr/>
        </p:nvSpPr>
        <p:spPr>
          <a:xfrm>
            <a:off x="9413341" y="5882633"/>
            <a:ext cx="877163" cy="369332"/>
          </a:xfrm>
          <a:prstGeom prst="rect">
            <a:avLst/>
          </a:prstGeom>
        </p:spPr>
        <p:txBody>
          <a:bodyPr wrap="none">
            <a:spAutoFit/>
          </a:bodyPr>
          <a:lstStyle/>
          <a:p>
            <a:r>
              <a:rPr lang="zh-CN" altLang="en-US" dirty="0"/>
              <a:t>潘金伟</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t>
            </a:r>
            <a:r>
              <a:rPr lang="zh-CN" altLang="en-US" sz="2000" b="1" spc="600" dirty="0">
                <a:solidFill>
                  <a:schemeClr val="accent1">
                    <a:lumMod val="75000"/>
                  </a:schemeClr>
                </a:solidFill>
                <a:cs typeface="+mn-ea"/>
                <a:sym typeface="+mn-lt"/>
              </a:rPr>
              <a:t>可解释实例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solidFill>
                  <a:srgbClr val="494949"/>
                </a:solidFill>
                <a:cs typeface="+mn-ea"/>
                <a:sym typeface="+mn-lt"/>
              </a:rPr>
              <a:t>2.4 </a:t>
            </a:r>
            <a:r>
              <a:rPr lang="zh-CN" altLang="en-US" b="1" dirty="0">
                <a:solidFill>
                  <a:srgbClr val="494949"/>
                </a:solidFill>
                <a:cs typeface="+mn-ea"/>
                <a:sym typeface="+mn-lt"/>
              </a:rPr>
              <a:t>我们需要什么样的可解释性方法（器）</a:t>
            </a:r>
            <a:r>
              <a:rPr lang="en-US" altLang="zh-CN" b="1" dirty="0">
                <a:solidFill>
                  <a:srgbClr val="494949"/>
                </a:solidFill>
                <a:cs typeface="+mn-ea"/>
                <a:sym typeface="+mn-lt"/>
              </a:rPr>
              <a:t>?</a:t>
            </a:r>
          </a:p>
        </p:txBody>
      </p:sp>
      <p:sp>
        <p:nvSpPr>
          <p:cNvPr id="14" name="矩形 13">
            <a:extLst/>
          </p:cNvPr>
          <p:cNvSpPr/>
          <p:nvPr/>
        </p:nvSpPr>
        <p:spPr>
          <a:xfrm>
            <a:off x="786857" y="2033355"/>
            <a:ext cx="11144404" cy="3272947"/>
          </a:xfrm>
          <a:prstGeom prst="rect">
            <a:avLst/>
          </a:prstGeom>
        </p:spPr>
        <p:txBody>
          <a:bodyPr wrap="square">
            <a:spAutoFit/>
          </a:bodyPr>
          <a:lstStyle/>
          <a:p>
            <a:pPr marL="285750" indent="-285750">
              <a:lnSpc>
                <a:spcPts val="2500"/>
              </a:lnSpc>
              <a:buFont typeface="Arial" panose="020B0604020202020204" pitchFamily="34" charset="0"/>
              <a:buChar char="•"/>
            </a:pPr>
            <a:r>
              <a:rPr lang="zh-CN" altLang="en-US" b="1" dirty="0"/>
              <a:t>好理解的</a:t>
            </a:r>
            <a:r>
              <a:rPr lang="en-US" altLang="zh-CN" b="1" dirty="0"/>
              <a:t>/</a:t>
            </a:r>
            <a:r>
              <a:rPr lang="zh-CN" altLang="en-US" b="1" dirty="0"/>
              <a:t>可解释的（</a:t>
            </a:r>
            <a:r>
              <a:rPr lang="en-US" altLang="zh-CN" b="1" dirty="0"/>
              <a:t>interpretable</a:t>
            </a:r>
            <a:r>
              <a:rPr lang="zh-CN" altLang="en-US" b="1" dirty="0"/>
              <a:t>）</a:t>
            </a:r>
            <a:r>
              <a:rPr lang="en-US" altLang="zh-CN" dirty="0"/>
              <a:t> </a:t>
            </a:r>
            <a:r>
              <a:rPr lang="zh-CN" altLang="en-US" dirty="0"/>
              <a:t>这必然是最基本的，但</a:t>
            </a:r>
            <a:r>
              <a:rPr lang="zh-CN" altLang="en-US" b="1" dirty="0"/>
              <a:t>在可解释的同时</a:t>
            </a:r>
            <a:r>
              <a:rPr lang="zh-CN" altLang="en-US" dirty="0"/>
              <a:t>，我们</a:t>
            </a:r>
            <a:r>
              <a:rPr lang="zh-CN" altLang="en-US" b="1" dirty="0"/>
              <a:t>必须考虑“人是否好理解”</a:t>
            </a:r>
            <a:r>
              <a:rPr lang="zh-CN" altLang="en-US" dirty="0"/>
              <a:t>。比如，一个线性模型是可以解释的，但是如果它使用的特征有</a:t>
            </a:r>
            <a:r>
              <a:rPr lang="en-US" altLang="zh-CN" dirty="0"/>
              <a:t>1000</a:t>
            </a:r>
            <a:r>
              <a:rPr lang="zh-CN" altLang="en-US" dirty="0"/>
              <a:t>个，那么对人来说还是很难理解，或者不好接受。所以既要可解释，还要好理解。</a:t>
            </a:r>
          </a:p>
          <a:p>
            <a:pPr marL="285750" indent="-285750">
              <a:lnSpc>
                <a:spcPts val="2500"/>
              </a:lnSpc>
              <a:buFont typeface="Arial" panose="020B0604020202020204" pitchFamily="34" charset="0"/>
              <a:buChar char="•"/>
            </a:pPr>
            <a:r>
              <a:rPr lang="zh-CN" altLang="en-US" b="1" dirty="0"/>
              <a:t>局部保真性（</a:t>
            </a:r>
            <a:r>
              <a:rPr lang="en-US" altLang="zh-CN" b="1" dirty="0"/>
              <a:t>local fidelity</a:t>
            </a:r>
            <a:r>
              <a:rPr lang="zh-CN" altLang="en-US" b="1" dirty="0"/>
              <a:t>，</a:t>
            </a:r>
            <a:r>
              <a:rPr lang="en-US" altLang="zh-CN" b="1" dirty="0"/>
              <a:t>locally faithful</a:t>
            </a:r>
            <a:r>
              <a:rPr lang="zh-CN" altLang="en-US" b="1" dirty="0"/>
              <a:t>）</a:t>
            </a:r>
            <a:r>
              <a:rPr lang="en-US" altLang="zh-CN" dirty="0"/>
              <a:t> </a:t>
            </a:r>
            <a:r>
              <a:rPr lang="zh-CN" altLang="en-US" dirty="0"/>
              <a:t>一般而言，想要对模型进行完全可信的解释是几乎不可能的，因为模型真正使用的特征，往往就是极度复杂的、高维的，这对于想要让我们三维生物去理解难。但我们可以在局部、小范围内进行一些简单的解释。因为，我们希望至少在局部范围内，我们的解释是可信的。</a:t>
            </a:r>
          </a:p>
          <a:p>
            <a:pPr marL="285750" indent="-285750">
              <a:lnSpc>
                <a:spcPts val="2500"/>
              </a:lnSpc>
              <a:buFont typeface="Arial" panose="020B0604020202020204" pitchFamily="34" charset="0"/>
              <a:buChar char="•"/>
            </a:pPr>
            <a:r>
              <a:rPr lang="zh-CN" altLang="en-US" b="1" dirty="0"/>
              <a:t>模型无关的（</a:t>
            </a:r>
            <a:r>
              <a:rPr lang="en-US" altLang="zh-CN" b="1" dirty="0"/>
              <a:t>model-agnostic</a:t>
            </a:r>
            <a:r>
              <a:rPr lang="zh-CN" altLang="en-US" b="1" dirty="0"/>
              <a:t>）： </a:t>
            </a:r>
            <a:r>
              <a:rPr lang="zh-CN" altLang="en-US" dirty="0"/>
              <a:t>解释器应该跟具体模型无关，最好是通用的。</a:t>
            </a:r>
          </a:p>
          <a:p>
            <a:pPr marL="285750" indent="-285750">
              <a:lnSpc>
                <a:spcPts val="2500"/>
              </a:lnSpc>
              <a:buFont typeface="Arial" panose="020B0604020202020204" pitchFamily="34" charset="0"/>
              <a:buChar char="•"/>
            </a:pPr>
            <a:r>
              <a:rPr lang="zh-CN" altLang="en-US" b="1" dirty="0"/>
              <a:t>提供全局视角（</a:t>
            </a:r>
            <a:r>
              <a:rPr lang="en-US" altLang="zh-CN" b="1" dirty="0"/>
              <a:t>global perspective</a:t>
            </a:r>
            <a:r>
              <a:rPr lang="zh-CN" altLang="en-US" b="1" dirty="0"/>
              <a:t>）：</a:t>
            </a:r>
            <a:r>
              <a:rPr lang="zh-CN" altLang="en-US" dirty="0"/>
              <a:t>单个预测的解释基础上，我们选择一些解释呈现给用户，这样它们就能代表整体模型。</a:t>
            </a:r>
            <a:endParaRPr lang="en-US" altLang="zh-CN" dirty="0"/>
          </a:p>
        </p:txBody>
      </p:sp>
    </p:spTree>
    <p:extLst>
      <p:ext uri="{BB962C8B-B14F-4D97-AF65-F5344CB8AC3E}">
        <p14:creationId xmlns:p14="http://schemas.microsoft.com/office/powerpoint/2010/main" val="208708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42622"/>
          </a:xfrm>
          <a:prstGeom prst="rect">
            <a:avLst/>
          </a:prstGeom>
        </p:spPr>
        <p:txBody>
          <a:bodyPr wrap="square">
            <a:spAutoFit/>
          </a:bodyPr>
          <a:lstStyle/>
          <a:p>
            <a:pPr>
              <a:lnSpc>
                <a:spcPct val="140000"/>
              </a:lnSpc>
            </a:pPr>
            <a:r>
              <a:rPr lang="en-US" altLang="zh-CN" b="1" dirty="0"/>
              <a:t>L</a:t>
            </a:r>
            <a:r>
              <a:rPr lang="en-US" altLang="zh-CN" dirty="0"/>
              <a:t>ocal </a:t>
            </a:r>
            <a:r>
              <a:rPr lang="en-US" altLang="zh-CN" b="1" dirty="0"/>
              <a:t>I</a:t>
            </a:r>
            <a:r>
              <a:rPr lang="en-US" altLang="zh-CN" dirty="0"/>
              <a:t>nterpretable </a:t>
            </a:r>
            <a:r>
              <a:rPr lang="en-US" altLang="zh-CN" b="1" dirty="0"/>
              <a:t>M</a:t>
            </a:r>
            <a:r>
              <a:rPr lang="en-US" altLang="zh-CN" dirty="0"/>
              <a:t>odel-agnostic </a:t>
            </a:r>
            <a:r>
              <a:rPr lang="en-US" altLang="zh-CN" b="1" dirty="0"/>
              <a:t>E</a:t>
            </a:r>
            <a:r>
              <a:rPr lang="en-US" altLang="zh-CN" dirty="0"/>
              <a:t>xplanations (LIME)</a:t>
            </a:r>
            <a:endParaRPr lang="en-US" altLang="zh-CN" dirty="0">
              <a:solidFill>
                <a:srgbClr val="494949"/>
              </a:solidFill>
              <a:cs typeface="+mn-ea"/>
              <a:sym typeface="+mn-lt"/>
            </a:endParaRPr>
          </a:p>
        </p:txBody>
      </p:sp>
      <p:sp>
        <p:nvSpPr>
          <p:cNvPr id="5" name="矩形 4">
            <a:extLst>
              <a:ext uri="{FF2B5EF4-FFF2-40B4-BE49-F238E27FC236}">
                <a16:creationId xmlns:a16="http://schemas.microsoft.com/office/drawing/2014/main" id="{49BB824D-D2C8-4656-9E67-057ADA05786E}"/>
              </a:ext>
            </a:extLst>
          </p:cNvPr>
          <p:cNvSpPr/>
          <p:nvPr/>
        </p:nvSpPr>
        <p:spPr>
          <a:xfrm>
            <a:off x="1265555" y="1920050"/>
            <a:ext cx="9274626" cy="646331"/>
          </a:xfrm>
          <a:prstGeom prst="rect">
            <a:avLst/>
          </a:prstGeom>
        </p:spPr>
        <p:txBody>
          <a:bodyPr wrap="square">
            <a:spAutoFit/>
          </a:bodyPr>
          <a:lstStyle/>
          <a:p>
            <a:r>
              <a:rPr lang="zh-CN" altLang="en-US" b="1" dirty="0">
                <a:solidFill>
                  <a:srgbClr val="646464"/>
                </a:solidFill>
                <a:latin typeface="-apple-system"/>
              </a:rPr>
              <a:t>总体思想</a:t>
            </a:r>
            <a:r>
              <a:rPr lang="zh-CN" altLang="en-US" dirty="0">
                <a:solidFill>
                  <a:srgbClr val="646464"/>
                </a:solidFill>
                <a:latin typeface="-apple-system"/>
              </a:rPr>
              <a:t>：原始模型复杂的决策边界，在任意一个样本点的局部范围内，可以视为是线性的。那只要找到这些线性的边界，就可以对模型在该样本点处进行解释了。</a:t>
            </a:r>
            <a:endParaRPr lang="zh-CN" altLang="en-US" dirty="0"/>
          </a:p>
        </p:txBody>
      </p:sp>
      <p:pic>
        <p:nvPicPr>
          <p:cNvPr id="7" name="图片 6">
            <a:extLst>
              <a:ext uri="{FF2B5EF4-FFF2-40B4-BE49-F238E27FC236}">
                <a16:creationId xmlns:a16="http://schemas.microsoft.com/office/drawing/2014/main" id="{CB2947C3-84DE-43AC-83E9-206BECD9F561}"/>
              </a:ext>
            </a:extLst>
          </p:cNvPr>
          <p:cNvPicPr>
            <a:picLocks noChangeAspect="1"/>
          </p:cNvPicPr>
          <p:nvPr/>
        </p:nvPicPr>
        <p:blipFill>
          <a:blip r:embed="rId6"/>
          <a:stretch>
            <a:fillRect/>
          </a:stretch>
        </p:blipFill>
        <p:spPr>
          <a:xfrm>
            <a:off x="2399920" y="2756701"/>
            <a:ext cx="6075487" cy="3601812"/>
          </a:xfrm>
          <a:prstGeom prst="rect">
            <a:avLst/>
          </a:prstGeom>
        </p:spPr>
      </p:pic>
    </p:spTree>
    <p:extLst>
      <p:ext uri="{BB962C8B-B14F-4D97-AF65-F5344CB8AC3E}">
        <p14:creationId xmlns:p14="http://schemas.microsoft.com/office/powerpoint/2010/main" val="2349074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42622"/>
          </a:xfrm>
          <a:prstGeom prst="rect">
            <a:avLst/>
          </a:prstGeom>
        </p:spPr>
        <p:txBody>
          <a:bodyPr wrap="square">
            <a:spAutoFit/>
          </a:bodyPr>
          <a:lstStyle/>
          <a:p>
            <a:pPr>
              <a:lnSpc>
                <a:spcPct val="140000"/>
              </a:lnSpc>
            </a:pPr>
            <a:r>
              <a:rPr lang="en-US" altLang="zh-CN" b="1" dirty="0"/>
              <a:t>3.1</a:t>
            </a:r>
            <a:r>
              <a:rPr lang="zh-CN" altLang="en-US" b="1" dirty="0"/>
              <a:t>可解释的数据表征</a:t>
            </a:r>
            <a:endParaRPr lang="en-US" altLang="zh-CN" dirty="0">
              <a:solidFill>
                <a:srgbClr val="494949"/>
              </a:solidFill>
              <a:cs typeface="+mn-ea"/>
              <a:sym typeface="+mn-lt"/>
            </a:endParaRPr>
          </a:p>
        </p:txBody>
      </p:sp>
      <p:sp>
        <p:nvSpPr>
          <p:cNvPr id="5" name="矩形 4">
            <a:extLst>
              <a:ext uri="{FF2B5EF4-FFF2-40B4-BE49-F238E27FC236}">
                <a16:creationId xmlns:a16="http://schemas.microsoft.com/office/drawing/2014/main" id="{49BB824D-D2C8-4656-9E67-057ADA05786E}"/>
              </a:ext>
            </a:extLst>
          </p:cNvPr>
          <p:cNvSpPr/>
          <p:nvPr/>
        </p:nvSpPr>
        <p:spPr>
          <a:xfrm>
            <a:off x="1265555" y="1920050"/>
            <a:ext cx="9274626" cy="1477328"/>
          </a:xfrm>
          <a:prstGeom prst="rect">
            <a:avLst/>
          </a:prstGeom>
        </p:spPr>
        <p:txBody>
          <a:bodyPr wrap="square">
            <a:spAutoFit/>
          </a:bodyPr>
          <a:lstStyle/>
          <a:p>
            <a:r>
              <a:rPr lang="zh-CN" altLang="en-US" dirty="0"/>
              <a:t>原始的数据，或者模型使用的特征，往往不够直观、具体。我们需要将原始的数据，转化成一种便于解释的数据表示，从而辅助我们后续的模型预测结果解释。</a:t>
            </a:r>
            <a:endParaRPr lang="en-US" altLang="zh-CN" dirty="0"/>
          </a:p>
          <a:p>
            <a:endParaRPr lang="en-US" altLang="zh-CN" dirty="0"/>
          </a:p>
          <a:p>
            <a:r>
              <a:rPr lang="zh-CN" altLang="en-US" dirty="0"/>
              <a:t>将原始数据，转化成一组由基本元素构成的</a:t>
            </a:r>
            <a:r>
              <a:rPr lang="en-US" altLang="zh-CN" b="1" dirty="0"/>
              <a:t>0-1</a:t>
            </a:r>
            <a:r>
              <a:rPr lang="zh-CN" altLang="en-US" b="1" dirty="0"/>
              <a:t>表示：</a:t>
            </a:r>
            <a:r>
              <a:rPr lang="zh-CN" altLang="en-US" dirty="0"/>
              <a:t>例如，对于文本来说，就是某个词是否出现这样的特征，对于图像来说，就是某个区域是否出现</a:t>
            </a:r>
            <a:endParaRPr lang="en-US" altLang="zh-CN" dirty="0"/>
          </a:p>
        </p:txBody>
      </p:sp>
      <p:pic>
        <p:nvPicPr>
          <p:cNvPr id="9" name="图片 8">
            <a:extLst>
              <a:ext uri="{FF2B5EF4-FFF2-40B4-BE49-F238E27FC236}">
                <a16:creationId xmlns:a16="http://schemas.microsoft.com/office/drawing/2014/main" id="{0F630FB7-BE38-47E0-95D6-5CE7B48D7BC2}"/>
              </a:ext>
            </a:extLst>
          </p:cNvPr>
          <p:cNvPicPr>
            <a:picLocks noChangeAspect="1"/>
          </p:cNvPicPr>
          <p:nvPr/>
        </p:nvPicPr>
        <p:blipFill>
          <a:blip r:embed="rId6"/>
          <a:stretch>
            <a:fillRect/>
          </a:stretch>
        </p:blipFill>
        <p:spPr>
          <a:xfrm>
            <a:off x="2897311" y="3667689"/>
            <a:ext cx="6011114" cy="2924583"/>
          </a:xfrm>
          <a:prstGeom prst="rect">
            <a:avLst/>
          </a:prstGeom>
        </p:spPr>
      </p:pic>
      <p:sp>
        <p:nvSpPr>
          <p:cNvPr id="10" name="矩形 9">
            <a:extLst>
              <a:ext uri="{FF2B5EF4-FFF2-40B4-BE49-F238E27FC236}">
                <a16:creationId xmlns:a16="http://schemas.microsoft.com/office/drawing/2014/main" id="{C1BB218D-7C5C-4BDB-BB31-4B12F474FF6C}"/>
              </a:ext>
            </a:extLst>
          </p:cNvPr>
          <p:cNvSpPr/>
          <p:nvPr/>
        </p:nvSpPr>
        <p:spPr>
          <a:xfrm>
            <a:off x="7343328" y="5169566"/>
            <a:ext cx="848309" cy="369332"/>
          </a:xfrm>
          <a:prstGeom prst="rect">
            <a:avLst/>
          </a:prstGeom>
        </p:spPr>
        <p:txBody>
          <a:bodyPr wrap="none">
            <a:spAutoFit/>
          </a:bodyPr>
          <a:lstStyle/>
          <a:p>
            <a:r>
              <a:rPr lang="en-US" altLang="zh-CN" dirty="0"/>
              <a:t>K = 10</a:t>
            </a:r>
            <a:endParaRPr lang="zh-CN" altLang="en-US" dirty="0"/>
          </a:p>
        </p:txBody>
      </p:sp>
    </p:spTree>
    <p:extLst>
      <p:ext uri="{BB962C8B-B14F-4D97-AF65-F5344CB8AC3E}">
        <p14:creationId xmlns:p14="http://schemas.microsoft.com/office/powerpoint/2010/main" val="332537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3.2 </a:t>
            </a:r>
            <a:r>
              <a:rPr lang="zh-CN" altLang="en-US" b="1" dirty="0"/>
              <a:t>选择一个天然可解释的模型</a:t>
            </a:r>
            <a:r>
              <a:rPr lang="en-US" altLang="zh-CN" b="1" dirty="0"/>
              <a:t>: </a:t>
            </a:r>
            <a:r>
              <a:rPr lang="zh-CN" altLang="en-US" b="1" dirty="0"/>
              <a:t>保真性</a:t>
            </a:r>
            <a:r>
              <a:rPr lang="en-US" altLang="zh-CN" b="1" dirty="0"/>
              <a:t>-</a:t>
            </a:r>
            <a:r>
              <a:rPr lang="zh-CN" altLang="en-US" b="1" dirty="0"/>
              <a:t>可解释性的权衡</a:t>
            </a:r>
            <a:endParaRPr lang="zh-CN" altLang="en-US" dirty="0"/>
          </a:p>
        </p:txBody>
      </p:sp>
      <p:pic>
        <p:nvPicPr>
          <p:cNvPr id="7" name="图片 6">
            <a:extLst>
              <a:ext uri="{FF2B5EF4-FFF2-40B4-BE49-F238E27FC236}">
                <a16:creationId xmlns:a16="http://schemas.microsoft.com/office/drawing/2014/main" id="{022A3D24-8EB4-4B57-BFFC-772CA3EB908A}"/>
              </a:ext>
            </a:extLst>
          </p:cNvPr>
          <p:cNvPicPr>
            <a:picLocks noChangeAspect="1"/>
          </p:cNvPicPr>
          <p:nvPr/>
        </p:nvPicPr>
        <p:blipFill>
          <a:blip r:embed="rId6"/>
          <a:stretch>
            <a:fillRect/>
          </a:stretch>
        </p:blipFill>
        <p:spPr>
          <a:xfrm>
            <a:off x="2218177" y="2537832"/>
            <a:ext cx="6808042" cy="1091918"/>
          </a:xfrm>
          <a:prstGeom prst="rect">
            <a:avLst/>
          </a:prstGeom>
        </p:spPr>
      </p:pic>
      <p:cxnSp>
        <p:nvCxnSpPr>
          <p:cNvPr id="11" name="直接箭头连接符 10">
            <a:extLst>
              <a:ext uri="{FF2B5EF4-FFF2-40B4-BE49-F238E27FC236}">
                <a16:creationId xmlns:a16="http://schemas.microsoft.com/office/drawing/2014/main" id="{D9785876-1A47-4CD9-8FDC-99EFAA4F9E15}"/>
              </a:ext>
            </a:extLst>
          </p:cNvPr>
          <p:cNvCxnSpPr>
            <a:cxnSpLocks/>
          </p:cNvCxnSpPr>
          <p:nvPr/>
        </p:nvCxnSpPr>
        <p:spPr>
          <a:xfrm flipV="1">
            <a:off x="2838724" y="3487863"/>
            <a:ext cx="1813839" cy="14675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91B8228-4D30-4D42-954D-2DE560B1B30D}"/>
              </a:ext>
            </a:extLst>
          </p:cNvPr>
          <p:cNvSpPr/>
          <p:nvPr/>
        </p:nvSpPr>
        <p:spPr>
          <a:xfrm>
            <a:off x="1087120" y="5024747"/>
            <a:ext cx="3877985" cy="369332"/>
          </a:xfrm>
          <a:prstGeom prst="rect">
            <a:avLst/>
          </a:prstGeom>
        </p:spPr>
        <p:txBody>
          <a:bodyPr wrap="none">
            <a:spAutoFit/>
          </a:bodyPr>
          <a:lstStyle/>
          <a:p>
            <a:r>
              <a:rPr lang="zh-CN" altLang="en-US" dirty="0"/>
              <a:t>可解释模型簇：线性模型、决策树等</a:t>
            </a:r>
          </a:p>
        </p:txBody>
      </p:sp>
      <p:cxnSp>
        <p:nvCxnSpPr>
          <p:cNvPr id="18" name="直接箭头连接符 17">
            <a:extLst>
              <a:ext uri="{FF2B5EF4-FFF2-40B4-BE49-F238E27FC236}">
                <a16:creationId xmlns:a16="http://schemas.microsoft.com/office/drawing/2014/main" id="{CB32AF68-0187-4461-A45C-02716DD7F6FE}"/>
              </a:ext>
            </a:extLst>
          </p:cNvPr>
          <p:cNvCxnSpPr>
            <a:cxnSpLocks/>
          </p:cNvCxnSpPr>
          <p:nvPr/>
        </p:nvCxnSpPr>
        <p:spPr>
          <a:xfrm flipV="1">
            <a:off x="4967033" y="3237143"/>
            <a:ext cx="1401259" cy="1133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16B3C18-42BB-4596-8D75-4EFBD4EEDEFC}"/>
              </a:ext>
            </a:extLst>
          </p:cNvPr>
          <p:cNvSpPr/>
          <p:nvPr/>
        </p:nvSpPr>
        <p:spPr>
          <a:xfrm>
            <a:off x="4156229" y="4436105"/>
            <a:ext cx="1617751" cy="369332"/>
          </a:xfrm>
          <a:prstGeom prst="rect">
            <a:avLst/>
          </a:prstGeom>
        </p:spPr>
        <p:txBody>
          <a:bodyPr wrap="none">
            <a:spAutoFit/>
          </a:bodyPr>
          <a:lstStyle/>
          <a:p>
            <a:r>
              <a:rPr lang="en-US" altLang="zh-CN" dirty="0"/>
              <a:t>Loss function </a:t>
            </a:r>
            <a:endParaRPr lang="zh-CN" altLang="en-US" dirty="0"/>
          </a:p>
        </p:txBody>
      </p:sp>
      <p:cxnSp>
        <p:nvCxnSpPr>
          <p:cNvPr id="23" name="直接箭头连接符 22">
            <a:extLst>
              <a:ext uri="{FF2B5EF4-FFF2-40B4-BE49-F238E27FC236}">
                <a16:creationId xmlns:a16="http://schemas.microsoft.com/office/drawing/2014/main" id="{0ADA745C-0ADC-4313-A204-8C232C8EF415}"/>
              </a:ext>
            </a:extLst>
          </p:cNvPr>
          <p:cNvCxnSpPr>
            <a:cxnSpLocks/>
          </p:cNvCxnSpPr>
          <p:nvPr/>
        </p:nvCxnSpPr>
        <p:spPr>
          <a:xfrm flipV="1">
            <a:off x="7401419" y="3193481"/>
            <a:ext cx="682602" cy="5522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DD50A744-B4E9-441C-B0E1-0AF369AC7FC9}"/>
              </a:ext>
            </a:extLst>
          </p:cNvPr>
          <p:cNvSpPr/>
          <p:nvPr/>
        </p:nvSpPr>
        <p:spPr>
          <a:xfrm>
            <a:off x="6444703" y="3841410"/>
            <a:ext cx="5289268" cy="369332"/>
          </a:xfrm>
          <a:prstGeom prst="rect">
            <a:avLst/>
          </a:prstGeom>
        </p:spPr>
        <p:txBody>
          <a:bodyPr wrap="none">
            <a:spAutoFit/>
          </a:bodyPr>
          <a:lstStyle/>
          <a:p>
            <a:r>
              <a:rPr lang="zh-CN" altLang="en-US" dirty="0"/>
              <a:t>模型复杂度：决策树深度，线性模型的</a:t>
            </a:r>
            <a:r>
              <a:rPr lang="en-US" altLang="zh-CN" dirty="0"/>
              <a:t>weight</a:t>
            </a:r>
            <a:r>
              <a:rPr lang="zh-CN" altLang="en-US" dirty="0"/>
              <a:t>个数</a:t>
            </a:r>
          </a:p>
        </p:txBody>
      </p:sp>
      <p:sp>
        <p:nvSpPr>
          <p:cNvPr id="27" name="矩形 26">
            <a:extLst>
              <a:ext uri="{FF2B5EF4-FFF2-40B4-BE49-F238E27FC236}">
                <a16:creationId xmlns:a16="http://schemas.microsoft.com/office/drawing/2014/main" id="{748201B0-E7F9-4962-9690-53D2E0B66DBA}"/>
              </a:ext>
            </a:extLst>
          </p:cNvPr>
          <p:cNvSpPr/>
          <p:nvPr/>
        </p:nvSpPr>
        <p:spPr>
          <a:xfrm>
            <a:off x="5397910" y="2537832"/>
            <a:ext cx="2003509" cy="699311"/>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421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3.3 </a:t>
            </a:r>
            <a:r>
              <a:rPr lang="zh-CN" altLang="en-US" b="1" dirty="0"/>
              <a:t>局部采样：拟合上述局部线性模型</a:t>
            </a:r>
          </a:p>
        </p:txBody>
      </p:sp>
      <p:pic>
        <p:nvPicPr>
          <p:cNvPr id="5" name="图片 4">
            <a:extLst>
              <a:ext uri="{FF2B5EF4-FFF2-40B4-BE49-F238E27FC236}">
                <a16:creationId xmlns:a16="http://schemas.microsoft.com/office/drawing/2014/main" id="{E924D948-6135-429B-9ED8-C7DF4E97C311}"/>
              </a:ext>
            </a:extLst>
          </p:cNvPr>
          <p:cNvPicPr>
            <a:picLocks noChangeAspect="1"/>
          </p:cNvPicPr>
          <p:nvPr/>
        </p:nvPicPr>
        <p:blipFill>
          <a:blip r:embed="rId6"/>
          <a:stretch>
            <a:fillRect/>
          </a:stretch>
        </p:blipFill>
        <p:spPr>
          <a:xfrm>
            <a:off x="3209671" y="1735510"/>
            <a:ext cx="5772658" cy="3619245"/>
          </a:xfrm>
          <a:prstGeom prst="rect">
            <a:avLst/>
          </a:prstGeom>
        </p:spPr>
      </p:pic>
      <p:sp>
        <p:nvSpPr>
          <p:cNvPr id="8" name="矩形 7">
            <a:extLst>
              <a:ext uri="{FF2B5EF4-FFF2-40B4-BE49-F238E27FC236}">
                <a16:creationId xmlns:a16="http://schemas.microsoft.com/office/drawing/2014/main" id="{5D54088B-030F-4388-A2E9-5EEFA6727D6D}"/>
              </a:ext>
            </a:extLst>
          </p:cNvPr>
          <p:cNvSpPr/>
          <p:nvPr/>
        </p:nvSpPr>
        <p:spPr>
          <a:xfrm>
            <a:off x="1734126" y="5227506"/>
            <a:ext cx="9048987" cy="1200329"/>
          </a:xfrm>
          <a:prstGeom prst="rect">
            <a:avLst/>
          </a:prstGeom>
        </p:spPr>
        <p:txBody>
          <a:bodyPr wrap="square">
            <a:spAutoFit/>
          </a:bodyPr>
          <a:lstStyle/>
          <a:p>
            <a:r>
              <a:rPr lang="zh-CN" altLang="en-US" dirty="0">
                <a:solidFill>
                  <a:srgbClr val="121212"/>
                </a:solidFill>
                <a:latin typeface="-apple-system"/>
              </a:rPr>
              <a:t>对原始的样本进行转换得到可解释的数据表示之后，对特征向量进行一些扰动，具体的，随机的对</a:t>
            </a:r>
            <a:r>
              <a:rPr lang="en-US" altLang="zh-CN" dirty="0">
                <a:solidFill>
                  <a:srgbClr val="121212"/>
                </a:solidFill>
                <a:latin typeface="-apple-system"/>
              </a:rPr>
              <a:t>0-1</a:t>
            </a:r>
            <a:r>
              <a:rPr lang="zh-CN" altLang="en-US" dirty="0">
                <a:solidFill>
                  <a:srgbClr val="121212"/>
                </a:solidFill>
                <a:latin typeface="-apple-system"/>
              </a:rPr>
              <a:t>向量中的</a:t>
            </a:r>
            <a:r>
              <a:rPr lang="en-US" altLang="zh-CN" dirty="0">
                <a:solidFill>
                  <a:srgbClr val="121212"/>
                </a:solidFill>
                <a:latin typeface="-apple-system"/>
              </a:rPr>
              <a:t>1</a:t>
            </a:r>
            <a:r>
              <a:rPr lang="zh-CN" altLang="en-US" dirty="0">
                <a:solidFill>
                  <a:srgbClr val="121212"/>
                </a:solidFill>
                <a:latin typeface="-apple-system"/>
              </a:rPr>
              <a:t>进行改变，改变的数量也随机。然后根据这些扰动后的向量，跟原向量的相似度，来使用不同的采样比例。直观上来讲，</a:t>
            </a:r>
            <a:r>
              <a:rPr lang="zh-CN" altLang="en-US" b="1" dirty="0">
                <a:solidFill>
                  <a:srgbClr val="121212"/>
                </a:solidFill>
                <a:latin typeface="-apple-system"/>
              </a:rPr>
              <a:t>扰动的少的，采样会更多，扰动大的采样更少</a:t>
            </a:r>
            <a:r>
              <a:rPr lang="zh-CN" altLang="en-US" dirty="0">
                <a:solidFill>
                  <a:srgbClr val="121212"/>
                </a:solidFill>
                <a:latin typeface="-apple-system"/>
              </a:rPr>
              <a:t>。</a:t>
            </a:r>
            <a:endParaRPr lang="zh-CN" altLang="en-US" dirty="0"/>
          </a:p>
        </p:txBody>
      </p:sp>
      <p:pic>
        <p:nvPicPr>
          <p:cNvPr id="9" name="图片 8">
            <a:extLst>
              <a:ext uri="{FF2B5EF4-FFF2-40B4-BE49-F238E27FC236}">
                <a16:creationId xmlns:a16="http://schemas.microsoft.com/office/drawing/2014/main" id="{37AB2905-529B-4640-B528-5DA585AB990A}"/>
              </a:ext>
            </a:extLst>
          </p:cNvPr>
          <p:cNvPicPr>
            <a:picLocks noChangeAspect="1"/>
          </p:cNvPicPr>
          <p:nvPr/>
        </p:nvPicPr>
        <p:blipFill>
          <a:blip r:embed="rId7"/>
          <a:stretch>
            <a:fillRect/>
          </a:stretch>
        </p:blipFill>
        <p:spPr>
          <a:xfrm>
            <a:off x="7579706" y="6139965"/>
            <a:ext cx="2805245" cy="437096"/>
          </a:xfrm>
          <a:prstGeom prst="rect">
            <a:avLst/>
          </a:prstGeom>
        </p:spPr>
      </p:pic>
    </p:spTree>
    <p:extLst>
      <p:ext uri="{BB962C8B-B14F-4D97-AF65-F5344CB8AC3E}">
        <p14:creationId xmlns:p14="http://schemas.microsoft.com/office/powerpoint/2010/main" val="2039467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3.4 </a:t>
            </a:r>
            <a:r>
              <a:rPr lang="zh-CN" altLang="en-US" b="1" dirty="0"/>
              <a:t>局部采样：拟合上述局部线性模型</a:t>
            </a:r>
          </a:p>
        </p:txBody>
      </p:sp>
      <p:pic>
        <p:nvPicPr>
          <p:cNvPr id="2050" name="Picture 2" descr="https://pic3.zhimg.com/80/v2-0765daf0fd000e1a32f36f8d55b74cd2_720w.jpg">
            <a:extLst>
              <a:ext uri="{FF2B5EF4-FFF2-40B4-BE49-F238E27FC236}">
                <a16:creationId xmlns:a16="http://schemas.microsoft.com/office/drawing/2014/main" id="{C157733E-730B-4BA1-9624-0C20F4DE53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2767" y="2117929"/>
            <a:ext cx="8019807" cy="331930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BACD6895-9B3F-4DCE-9564-6133C5AB2936}"/>
              </a:ext>
            </a:extLst>
          </p:cNvPr>
          <p:cNvSpPr/>
          <p:nvPr/>
        </p:nvSpPr>
        <p:spPr>
          <a:xfrm>
            <a:off x="1524000" y="5756932"/>
            <a:ext cx="8760542" cy="923330"/>
          </a:xfrm>
          <a:prstGeom prst="rect">
            <a:avLst/>
          </a:prstGeom>
        </p:spPr>
        <p:txBody>
          <a:bodyPr wrap="square">
            <a:spAutoFit/>
          </a:bodyPr>
          <a:lstStyle/>
          <a:p>
            <a:pPr>
              <a:buFont typeface="Arial" panose="020B0604020202020204" pitchFamily="34" charset="0"/>
              <a:buChar char="•"/>
            </a:pPr>
            <a:r>
              <a:rPr lang="zh-CN" altLang="en-US" dirty="0">
                <a:solidFill>
                  <a:srgbClr val="121212"/>
                </a:solidFill>
                <a:latin typeface="-apple-system"/>
              </a:rPr>
              <a:t>这里</a:t>
            </a:r>
            <a:r>
              <a:rPr lang="en-US" altLang="zh-CN" dirty="0">
                <a:solidFill>
                  <a:srgbClr val="121212"/>
                </a:solidFill>
                <a:latin typeface="-apple-system"/>
              </a:rPr>
              <a:t>g</a:t>
            </a:r>
            <a:r>
              <a:rPr lang="zh-CN" altLang="en-US" dirty="0">
                <a:solidFill>
                  <a:srgbClr val="121212"/>
                </a:solidFill>
                <a:latin typeface="-apple-system"/>
              </a:rPr>
              <a:t>和</a:t>
            </a:r>
            <a:r>
              <a:rPr lang="en-US" altLang="zh-CN" dirty="0">
                <a:solidFill>
                  <a:srgbClr val="121212"/>
                </a:solidFill>
                <a:latin typeface="-apple-system"/>
              </a:rPr>
              <a:t>f</a:t>
            </a:r>
            <a:r>
              <a:rPr lang="zh-CN" altLang="en-US" dirty="0">
                <a:solidFill>
                  <a:srgbClr val="121212"/>
                </a:solidFill>
                <a:latin typeface="-apple-system"/>
              </a:rPr>
              <a:t>使用的训练数据是不同的，但我们希望他们的输出结果是逼近的。</a:t>
            </a:r>
          </a:p>
          <a:p>
            <a:pPr>
              <a:buFont typeface="Arial" panose="020B0604020202020204" pitchFamily="34" charset="0"/>
              <a:buChar char="•"/>
            </a:pPr>
            <a:r>
              <a:rPr lang="zh-CN" altLang="en-US" dirty="0">
                <a:solidFill>
                  <a:srgbClr val="121212"/>
                </a:solidFill>
                <a:latin typeface="-apple-system"/>
              </a:rPr>
              <a:t>我们是针对</a:t>
            </a:r>
            <a:r>
              <a:rPr lang="zh-CN" altLang="en-US" b="1" dirty="0">
                <a:solidFill>
                  <a:srgbClr val="121212"/>
                </a:solidFill>
                <a:latin typeface="-apple-system"/>
              </a:rPr>
              <a:t>一个样本</a:t>
            </a:r>
            <a:r>
              <a:rPr lang="zh-CN" altLang="en-US" dirty="0">
                <a:solidFill>
                  <a:srgbClr val="121212"/>
                </a:solidFill>
                <a:latin typeface="-apple-system"/>
              </a:rPr>
              <a:t>进行解释，即给定一个样本，解释为什么模型这样预测。</a:t>
            </a:r>
          </a:p>
          <a:p>
            <a:pPr>
              <a:buFont typeface="Arial" panose="020B0604020202020204" pitchFamily="34" charset="0"/>
              <a:buChar char="•"/>
            </a:pPr>
            <a:r>
              <a:rPr lang="zh-CN" altLang="en-US" dirty="0">
                <a:solidFill>
                  <a:srgbClr val="121212"/>
                </a:solidFill>
                <a:latin typeface="-apple-system"/>
              </a:rPr>
              <a:t>先“转换”，再“转换回来”。</a:t>
            </a:r>
            <a:endParaRPr lang="zh-CN" altLang="en-US" b="0" i="0" dirty="0">
              <a:solidFill>
                <a:srgbClr val="121212"/>
              </a:solidFill>
              <a:effectLst/>
              <a:latin typeface="-apple-system"/>
            </a:endParaRPr>
          </a:p>
        </p:txBody>
      </p:sp>
      <p:pic>
        <p:nvPicPr>
          <p:cNvPr id="9" name="图片 8">
            <a:extLst>
              <a:ext uri="{FF2B5EF4-FFF2-40B4-BE49-F238E27FC236}">
                <a16:creationId xmlns:a16="http://schemas.microsoft.com/office/drawing/2014/main" id="{496CF92A-FEE7-491D-8550-7DAFBAE7894A}"/>
              </a:ext>
            </a:extLst>
          </p:cNvPr>
          <p:cNvPicPr>
            <a:picLocks noChangeAspect="1"/>
          </p:cNvPicPr>
          <p:nvPr/>
        </p:nvPicPr>
        <p:blipFill>
          <a:blip r:embed="rId7"/>
          <a:stretch>
            <a:fillRect/>
          </a:stretch>
        </p:blipFill>
        <p:spPr>
          <a:xfrm>
            <a:off x="5904271" y="5144557"/>
            <a:ext cx="3415618" cy="585362"/>
          </a:xfrm>
          <a:prstGeom prst="rect">
            <a:avLst/>
          </a:prstGeom>
        </p:spPr>
      </p:pic>
    </p:spTree>
    <p:extLst>
      <p:ext uri="{BB962C8B-B14F-4D97-AF65-F5344CB8AC3E}">
        <p14:creationId xmlns:p14="http://schemas.microsoft.com/office/powerpoint/2010/main" val="144515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3.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单个实例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3.5 </a:t>
            </a:r>
            <a:r>
              <a:rPr lang="zh-CN" altLang="en-US" b="1" dirty="0"/>
              <a:t>对一个样本进行解释</a:t>
            </a:r>
          </a:p>
        </p:txBody>
      </p:sp>
      <p:pic>
        <p:nvPicPr>
          <p:cNvPr id="5" name="图片 4">
            <a:extLst>
              <a:ext uri="{FF2B5EF4-FFF2-40B4-BE49-F238E27FC236}">
                <a16:creationId xmlns:a16="http://schemas.microsoft.com/office/drawing/2014/main" id="{7A1D9842-428B-42EA-9207-DF784D80F46B}"/>
              </a:ext>
            </a:extLst>
          </p:cNvPr>
          <p:cNvPicPr>
            <a:picLocks noChangeAspect="1"/>
          </p:cNvPicPr>
          <p:nvPr/>
        </p:nvPicPr>
        <p:blipFill>
          <a:blip r:embed="rId6"/>
          <a:stretch>
            <a:fillRect/>
          </a:stretch>
        </p:blipFill>
        <p:spPr>
          <a:xfrm>
            <a:off x="161097" y="1735510"/>
            <a:ext cx="11869806" cy="3953427"/>
          </a:xfrm>
          <a:prstGeom prst="rect">
            <a:avLst/>
          </a:prstGeom>
        </p:spPr>
      </p:pic>
    </p:spTree>
    <p:extLst>
      <p:ext uri="{BB962C8B-B14F-4D97-AF65-F5344CB8AC3E}">
        <p14:creationId xmlns:p14="http://schemas.microsoft.com/office/powerpoint/2010/main" val="2555377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4. LIME</a:t>
            </a:r>
            <a:r>
              <a:rPr lang="zh-CN" altLang="en-US" sz="2000" b="1" spc="600" dirty="0">
                <a:solidFill>
                  <a:schemeClr val="accent1">
                    <a:lumMod val="75000"/>
                  </a:schemeClr>
                </a:solidFill>
                <a:cs typeface="+mn-ea"/>
                <a:sym typeface="+mn-lt"/>
              </a:rPr>
              <a:t>方法</a:t>
            </a:r>
            <a:r>
              <a:rPr lang="en-US" altLang="zh-CN" sz="2000" b="1" spc="600" dirty="0">
                <a:solidFill>
                  <a:schemeClr val="accent1">
                    <a:lumMod val="75000"/>
                  </a:schemeClr>
                </a:solidFill>
                <a:cs typeface="+mn-ea"/>
                <a:sym typeface="+mn-lt"/>
              </a:rPr>
              <a:t>-</a:t>
            </a:r>
            <a:r>
              <a:rPr lang="zh-CN" altLang="en-US" sz="2000" b="1" spc="600" dirty="0">
                <a:solidFill>
                  <a:schemeClr val="accent1">
                    <a:lumMod val="75000"/>
                  </a:schemeClr>
                </a:solidFill>
                <a:cs typeface="+mn-ea"/>
                <a:sym typeface="+mn-lt"/>
              </a:rPr>
              <a:t>多个实例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4.1 </a:t>
            </a:r>
            <a:r>
              <a:rPr lang="zh-CN" altLang="en-US" b="1" dirty="0"/>
              <a:t>如何选取一组实例来解释整个模型？</a:t>
            </a:r>
          </a:p>
        </p:txBody>
      </p:sp>
      <p:sp>
        <p:nvSpPr>
          <p:cNvPr id="7" name="矩形 6">
            <a:extLst>
              <a:ext uri="{FF2B5EF4-FFF2-40B4-BE49-F238E27FC236}">
                <a16:creationId xmlns:a16="http://schemas.microsoft.com/office/drawing/2014/main" id="{DEE9EC2A-E212-44C3-A047-1A55B7D299B5}"/>
              </a:ext>
            </a:extLst>
          </p:cNvPr>
          <p:cNvSpPr/>
          <p:nvPr/>
        </p:nvSpPr>
        <p:spPr>
          <a:xfrm>
            <a:off x="1265555" y="1955460"/>
            <a:ext cx="9517558" cy="369332"/>
          </a:xfrm>
          <a:prstGeom prst="rect">
            <a:avLst/>
          </a:prstGeom>
        </p:spPr>
        <p:txBody>
          <a:bodyPr wrap="square">
            <a:spAutoFit/>
          </a:bodyPr>
          <a:lstStyle/>
          <a:p>
            <a:r>
              <a:rPr lang="en-US" altLang="zh-CN" dirty="0">
                <a:solidFill>
                  <a:srgbClr val="333333"/>
                </a:solidFill>
                <a:latin typeface="Helvetica Neue"/>
              </a:rPr>
              <a:t>SP</a:t>
            </a:r>
            <a:r>
              <a:rPr lang="zh-CN" altLang="en-US" dirty="0">
                <a:solidFill>
                  <a:srgbClr val="333333"/>
                </a:solidFill>
                <a:latin typeface="Helvetica Neue"/>
              </a:rPr>
              <a:t>方法：选择一组不同的、具有代表性的实例，对其解释并向用户展示。</a:t>
            </a:r>
            <a:endParaRPr lang="zh-CN" altLang="en-US" dirty="0"/>
          </a:p>
        </p:txBody>
      </p:sp>
      <p:pic>
        <p:nvPicPr>
          <p:cNvPr id="8" name="图片 7">
            <a:extLst>
              <a:ext uri="{FF2B5EF4-FFF2-40B4-BE49-F238E27FC236}">
                <a16:creationId xmlns:a16="http://schemas.microsoft.com/office/drawing/2014/main" id="{10744668-D25C-4D63-944E-61CDEE27415F}"/>
              </a:ext>
            </a:extLst>
          </p:cNvPr>
          <p:cNvPicPr>
            <a:picLocks noChangeAspect="1"/>
          </p:cNvPicPr>
          <p:nvPr/>
        </p:nvPicPr>
        <p:blipFill>
          <a:blip r:embed="rId6"/>
          <a:stretch>
            <a:fillRect/>
          </a:stretch>
        </p:blipFill>
        <p:spPr>
          <a:xfrm>
            <a:off x="4247673" y="2478903"/>
            <a:ext cx="4109746" cy="3448661"/>
          </a:xfrm>
          <a:prstGeom prst="rect">
            <a:avLst/>
          </a:prstGeom>
        </p:spPr>
      </p:pic>
    </p:spTree>
    <p:extLst>
      <p:ext uri="{BB962C8B-B14F-4D97-AF65-F5344CB8AC3E}">
        <p14:creationId xmlns:p14="http://schemas.microsoft.com/office/powerpoint/2010/main" val="252921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a:t>
            </a:r>
            <a:r>
              <a:rPr lang="zh-CN" altLang="en-US" sz="2000" b="1" spc="600" dirty="0">
                <a:solidFill>
                  <a:schemeClr val="accent1">
                    <a:lumMod val="75000"/>
                  </a:schemeClr>
                </a:solidFill>
                <a:cs typeface="+mn-ea"/>
                <a:sym typeface="+mn-lt"/>
              </a:rPr>
              <a:t>模拟用户实验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4.1 </a:t>
            </a:r>
            <a:r>
              <a:rPr lang="zh-CN" altLang="en-US" b="1" dirty="0"/>
              <a:t>实验设置</a:t>
            </a:r>
          </a:p>
        </p:txBody>
      </p:sp>
      <p:sp>
        <p:nvSpPr>
          <p:cNvPr id="7" name="矩形 6">
            <a:extLst>
              <a:ext uri="{FF2B5EF4-FFF2-40B4-BE49-F238E27FC236}">
                <a16:creationId xmlns:a16="http://schemas.microsoft.com/office/drawing/2014/main" id="{DEE9EC2A-E212-44C3-A047-1A55B7D299B5}"/>
              </a:ext>
            </a:extLst>
          </p:cNvPr>
          <p:cNvSpPr/>
          <p:nvPr/>
        </p:nvSpPr>
        <p:spPr>
          <a:xfrm>
            <a:off x="1265555" y="1955460"/>
            <a:ext cx="9517558" cy="369332"/>
          </a:xfrm>
          <a:prstGeom prst="rect">
            <a:avLst/>
          </a:prstGeom>
        </p:spPr>
        <p:txBody>
          <a:bodyPr wrap="square">
            <a:spAutoFit/>
          </a:bodyPr>
          <a:lstStyle/>
          <a:p>
            <a:r>
              <a:rPr lang="zh-CN" altLang="en-US" dirty="0">
                <a:solidFill>
                  <a:srgbClr val="333333"/>
                </a:solidFill>
                <a:latin typeface="Helvetica Neue"/>
              </a:rPr>
              <a:t>数据集：情感二分类，</a:t>
            </a:r>
            <a:r>
              <a:rPr lang="en-US" altLang="zh-CN" dirty="0"/>
              <a:t>books </a:t>
            </a:r>
            <a:r>
              <a:rPr lang="zh-CN" altLang="en-US" dirty="0"/>
              <a:t>与</a:t>
            </a:r>
            <a:r>
              <a:rPr lang="en-US" altLang="zh-CN" dirty="0"/>
              <a:t> DVDs</a:t>
            </a:r>
            <a:r>
              <a:rPr lang="zh-CN" altLang="en-US" dirty="0"/>
              <a:t>，每个数据集</a:t>
            </a:r>
            <a:r>
              <a:rPr lang="en-US" altLang="zh-CN" dirty="0"/>
              <a:t>1600</a:t>
            </a:r>
            <a:r>
              <a:rPr lang="zh-CN" altLang="en-US" dirty="0"/>
              <a:t>条训练数据，</a:t>
            </a:r>
            <a:r>
              <a:rPr lang="en-US" altLang="zh-CN" dirty="0"/>
              <a:t>400</a:t>
            </a:r>
            <a:r>
              <a:rPr lang="zh-CN" altLang="en-US" dirty="0"/>
              <a:t>条测试数据</a:t>
            </a:r>
            <a:endParaRPr lang="en-US" altLang="zh-CN" dirty="0">
              <a:solidFill>
                <a:srgbClr val="333333"/>
              </a:solidFill>
              <a:latin typeface="Helvetica Neue"/>
            </a:endParaRPr>
          </a:p>
        </p:txBody>
      </p:sp>
      <p:sp>
        <p:nvSpPr>
          <p:cNvPr id="10" name="矩形 9">
            <a:extLst>
              <a:ext uri="{FF2B5EF4-FFF2-40B4-BE49-F238E27FC236}">
                <a16:creationId xmlns:a16="http://schemas.microsoft.com/office/drawing/2014/main" id="{3E8F87CA-7D85-4592-8065-56B5DFDE290E}"/>
              </a:ext>
            </a:extLst>
          </p:cNvPr>
          <p:cNvSpPr/>
          <p:nvPr/>
        </p:nvSpPr>
        <p:spPr>
          <a:xfrm>
            <a:off x="1265555" y="2556719"/>
            <a:ext cx="9517558" cy="369332"/>
          </a:xfrm>
          <a:prstGeom prst="rect">
            <a:avLst/>
          </a:prstGeom>
        </p:spPr>
        <p:txBody>
          <a:bodyPr wrap="square">
            <a:spAutoFit/>
          </a:bodyPr>
          <a:lstStyle/>
          <a:p>
            <a:r>
              <a:rPr lang="zh-CN" altLang="en-US" dirty="0">
                <a:solidFill>
                  <a:srgbClr val="333333"/>
                </a:solidFill>
                <a:latin typeface="Helvetica Neue"/>
              </a:rPr>
              <a:t>训练方法：</a:t>
            </a:r>
            <a:r>
              <a:rPr lang="en-US" altLang="zh-CN" dirty="0">
                <a:solidFill>
                  <a:srgbClr val="333333"/>
                </a:solidFill>
                <a:latin typeface="Helvetica Neue"/>
              </a:rPr>
              <a:t>DT</a:t>
            </a:r>
            <a:r>
              <a:rPr lang="zh-CN" altLang="en-US" dirty="0">
                <a:solidFill>
                  <a:srgbClr val="333333"/>
                </a:solidFill>
                <a:latin typeface="Helvetica Neue"/>
              </a:rPr>
              <a:t>、</a:t>
            </a:r>
            <a:r>
              <a:rPr lang="en-US" altLang="zh-CN" dirty="0">
                <a:solidFill>
                  <a:srgbClr val="333333"/>
                </a:solidFill>
                <a:latin typeface="Helvetica Neue"/>
              </a:rPr>
              <a:t>LR</a:t>
            </a:r>
            <a:r>
              <a:rPr lang="zh-CN" altLang="en-US" dirty="0">
                <a:solidFill>
                  <a:srgbClr val="333333"/>
                </a:solidFill>
                <a:latin typeface="Helvetica Neue"/>
              </a:rPr>
              <a:t>、</a:t>
            </a:r>
            <a:r>
              <a:rPr lang="en-US" altLang="zh-CN" dirty="0">
                <a:solidFill>
                  <a:srgbClr val="333333"/>
                </a:solidFill>
                <a:latin typeface="Helvetica Neue"/>
              </a:rPr>
              <a:t>NN</a:t>
            </a:r>
            <a:r>
              <a:rPr lang="zh-CN" altLang="en-US" dirty="0">
                <a:solidFill>
                  <a:srgbClr val="333333"/>
                </a:solidFill>
                <a:latin typeface="Helvetica Neue"/>
              </a:rPr>
              <a:t>、</a:t>
            </a:r>
            <a:r>
              <a:rPr lang="en-US" altLang="zh-CN" dirty="0">
                <a:solidFill>
                  <a:srgbClr val="333333"/>
                </a:solidFill>
                <a:latin typeface="Helvetica Neue"/>
              </a:rPr>
              <a:t>SVM</a:t>
            </a:r>
            <a:r>
              <a:rPr lang="zh-CN" altLang="en-US" dirty="0">
                <a:solidFill>
                  <a:srgbClr val="333333"/>
                </a:solidFill>
                <a:latin typeface="Helvetica Neue"/>
              </a:rPr>
              <a:t>、</a:t>
            </a:r>
            <a:r>
              <a:rPr lang="en-US" altLang="zh-CN" dirty="0">
                <a:solidFill>
                  <a:srgbClr val="333333"/>
                </a:solidFill>
                <a:latin typeface="Helvetica Neue"/>
              </a:rPr>
              <a:t>RF</a:t>
            </a:r>
          </a:p>
        </p:txBody>
      </p:sp>
      <p:sp>
        <p:nvSpPr>
          <p:cNvPr id="11" name="矩形 10">
            <a:extLst>
              <a:ext uri="{FF2B5EF4-FFF2-40B4-BE49-F238E27FC236}">
                <a16:creationId xmlns:a16="http://schemas.microsoft.com/office/drawing/2014/main" id="{DFD2049F-193F-4F63-B278-FB96E423BB0C}"/>
              </a:ext>
            </a:extLst>
          </p:cNvPr>
          <p:cNvSpPr/>
          <p:nvPr/>
        </p:nvSpPr>
        <p:spPr>
          <a:xfrm>
            <a:off x="1265555" y="3602252"/>
            <a:ext cx="9517558" cy="1754326"/>
          </a:xfrm>
          <a:prstGeom prst="rect">
            <a:avLst/>
          </a:prstGeom>
        </p:spPr>
        <p:txBody>
          <a:bodyPr wrap="square">
            <a:spAutoFit/>
          </a:bodyPr>
          <a:lstStyle/>
          <a:p>
            <a:r>
              <a:rPr lang="en-US" altLang="zh-CN" dirty="0">
                <a:solidFill>
                  <a:srgbClr val="333333"/>
                </a:solidFill>
                <a:latin typeface="Helvetica Neue"/>
              </a:rPr>
              <a:t>Baseline</a:t>
            </a:r>
            <a:r>
              <a:rPr lang="zh-CN" altLang="en-US" dirty="0">
                <a:solidFill>
                  <a:srgbClr val="333333"/>
                </a:solidFill>
                <a:latin typeface="Helvetica Neue"/>
              </a:rPr>
              <a:t>：</a:t>
            </a:r>
            <a:endParaRPr lang="en-US" altLang="zh-CN" dirty="0">
              <a:solidFill>
                <a:srgbClr val="333333"/>
              </a:solidFill>
              <a:latin typeface="Helvetica Neue"/>
            </a:endParaRPr>
          </a:p>
          <a:p>
            <a:pPr marL="342900" indent="-342900">
              <a:buFontTx/>
              <a:buAutoNum type="arabicPeriod"/>
            </a:pPr>
            <a:r>
              <a:rPr lang="en-US" altLang="zh-CN" b="1" dirty="0" err="1">
                <a:solidFill>
                  <a:srgbClr val="333333"/>
                </a:solidFill>
                <a:latin typeface="Helvetica Neue"/>
              </a:rPr>
              <a:t>Parzen</a:t>
            </a:r>
            <a:r>
              <a:rPr lang="zh-CN" altLang="en-US" b="1" dirty="0">
                <a:solidFill>
                  <a:srgbClr val="333333"/>
                </a:solidFill>
                <a:latin typeface="Helvetica Neue"/>
              </a:rPr>
              <a:t>：</a:t>
            </a:r>
            <a:r>
              <a:rPr lang="zh-CN" altLang="en-US" dirty="0"/>
              <a:t>一种使用</a:t>
            </a:r>
            <a:r>
              <a:rPr lang="en-US" altLang="zh-CN" dirty="0" err="1"/>
              <a:t>Parzen</a:t>
            </a:r>
            <a:r>
              <a:rPr lang="zh-CN" altLang="en-US" dirty="0"/>
              <a:t>窗口全局逼近黑匣子分类器的方法，并通过预测概率函数的梯度来解释个体预测。</a:t>
            </a:r>
            <a:endParaRPr lang="en-US" altLang="zh-CN" b="1" dirty="0">
              <a:solidFill>
                <a:srgbClr val="333333"/>
              </a:solidFill>
              <a:latin typeface="Helvetica Neue"/>
            </a:endParaRPr>
          </a:p>
          <a:p>
            <a:pPr marL="342900" indent="-342900">
              <a:buAutoNum type="arabicPeriod"/>
            </a:pPr>
            <a:r>
              <a:rPr lang="en-US" altLang="zh-CN" dirty="0"/>
              <a:t>Greedy</a:t>
            </a:r>
            <a:r>
              <a:rPr lang="zh-CN" altLang="en-US" dirty="0"/>
              <a:t>：贪婪地删除对预测类贡献最大的特征，直到预测发生变化</a:t>
            </a:r>
            <a:r>
              <a:rPr lang="en-US" altLang="zh-CN" dirty="0"/>
              <a:t>(</a:t>
            </a:r>
            <a:r>
              <a:rPr lang="zh-CN" altLang="en-US" dirty="0"/>
              <a:t>或达到</a:t>
            </a:r>
            <a:r>
              <a:rPr lang="en-US" altLang="zh-CN" dirty="0"/>
              <a:t>K</a:t>
            </a:r>
            <a:r>
              <a:rPr lang="zh-CN" altLang="en-US" dirty="0"/>
              <a:t>个特征的最大值</a:t>
            </a:r>
            <a:r>
              <a:rPr lang="en-US" altLang="zh-CN" dirty="0"/>
              <a:t>)</a:t>
            </a:r>
          </a:p>
          <a:p>
            <a:pPr marL="342900" indent="-342900">
              <a:buAutoNum type="arabicPeriod"/>
            </a:pPr>
            <a:r>
              <a:rPr lang="en-US" altLang="zh-CN" dirty="0"/>
              <a:t>Random</a:t>
            </a:r>
            <a:r>
              <a:rPr lang="zh-CN" altLang="en-US" dirty="0"/>
              <a:t>：随机选取</a:t>
            </a:r>
            <a:r>
              <a:rPr lang="en-US" altLang="zh-CN" dirty="0"/>
              <a:t>K</a:t>
            </a:r>
            <a:r>
              <a:rPr lang="zh-CN" altLang="en-US" dirty="0"/>
              <a:t>个特征作为解释。</a:t>
            </a:r>
            <a:endParaRPr lang="en-US" altLang="zh-CN" dirty="0">
              <a:solidFill>
                <a:srgbClr val="333333"/>
              </a:solidFill>
              <a:latin typeface="Helvetica Neue"/>
            </a:endParaRPr>
          </a:p>
        </p:txBody>
      </p:sp>
      <p:sp>
        <p:nvSpPr>
          <p:cNvPr id="12" name="矩形 11">
            <a:extLst>
              <a:ext uri="{FF2B5EF4-FFF2-40B4-BE49-F238E27FC236}">
                <a16:creationId xmlns:a16="http://schemas.microsoft.com/office/drawing/2014/main" id="{CC8F8496-A963-4691-87B2-DB79DD1B542B}"/>
              </a:ext>
            </a:extLst>
          </p:cNvPr>
          <p:cNvSpPr/>
          <p:nvPr/>
        </p:nvSpPr>
        <p:spPr>
          <a:xfrm>
            <a:off x="1265555" y="3059668"/>
            <a:ext cx="9517558" cy="369332"/>
          </a:xfrm>
          <a:prstGeom prst="rect">
            <a:avLst/>
          </a:prstGeom>
        </p:spPr>
        <p:txBody>
          <a:bodyPr wrap="square">
            <a:spAutoFit/>
          </a:bodyPr>
          <a:lstStyle/>
          <a:p>
            <a:r>
              <a:rPr lang="zh-CN" altLang="en-US" dirty="0">
                <a:solidFill>
                  <a:srgbClr val="333333"/>
                </a:solidFill>
                <a:latin typeface="Helvetica Neue"/>
              </a:rPr>
              <a:t>选取特征数量：</a:t>
            </a:r>
            <a:r>
              <a:rPr lang="en-US" altLang="zh-CN" dirty="0">
                <a:solidFill>
                  <a:srgbClr val="333333"/>
                </a:solidFill>
                <a:latin typeface="Helvetica Neue"/>
              </a:rPr>
              <a:t>K = 10             </a:t>
            </a:r>
            <a:r>
              <a:rPr lang="zh-CN" altLang="en-US" dirty="0">
                <a:solidFill>
                  <a:srgbClr val="333333"/>
                </a:solidFill>
                <a:latin typeface="Helvetica Neue"/>
              </a:rPr>
              <a:t>样本数量： </a:t>
            </a:r>
            <a:r>
              <a:rPr lang="en-US" altLang="zh-CN" dirty="0">
                <a:solidFill>
                  <a:srgbClr val="333333"/>
                </a:solidFill>
                <a:latin typeface="Helvetica Neue"/>
              </a:rPr>
              <a:t>N = 15000</a:t>
            </a:r>
          </a:p>
        </p:txBody>
      </p:sp>
    </p:spTree>
    <p:extLst>
      <p:ext uri="{BB962C8B-B14F-4D97-AF65-F5344CB8AC3E}">
        <p14:creationId xmlns:p14="http://schemas.microsoft.com/office/powerpoint/2010/main" val="86317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a:t>
            </a:r>
            <a:r>
              <a:rPr lang="zh-CN" altLang="en-US" sz="2000" b="1" spc="600" dirty="0">
                <a:solidFill>
                  <a:schemeClr val="accent1">
                    <a:lumMod val="75000"/>
                  </a:schemeClr>
                </a:solidFill>
                <a:cs typeface="+mn-ea"/>
                <a:sym typeface="+mn-lt"/>
              </a:rPr>
              <a:t>模拟用户实验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4.2 </a:t>
            </a:r>
            <a:r>
              <a:rPr lang="zh-CN" altLang="en-US" dirty="0"/>
              <a:t>在训练集中解释器发现的</a:t>
            </a:r>
            <a:r>
              <a:rPr lang="en-US" altLang="zh-CN" dirty="0"/>
              <a:t>K</a:t>
            </a:r>
            <a:r>
              <a:rPr lang="zh-CN" altLang="en-US" dirty="0"/>
              <a:t>特征是否会覆盖测试集中发现的特征？</a:t>
            </a:r>
            <a:endParaRPr lang="zh-CN" altLang="en-US" b="1" dirty="0"/>
          </a:p>
        </p:txBody>
      </p:sp>
      <p:pic>
        <p:nvPicPr>
          <p:cNvPr id="5" name="图片 4">
            <a:extLst>
              <a:ext uri="{FF2B5EF4-FFF2-40B4-BE49-F238E27FC236}">
                <a16:creationId xmlns:a16="http://schemas.microsoft.com/office/drawing/2014/main" id="{A43D99F1-AC91-4D73-B2F6-CA65AB7E562E}"/>
              </a:ext>
            </a:extLst>
          </p:cNvPr>
          <p:cNvPicPr>
            <a:picLocks noChangeAspect="1"/>
          </p:cNvPicPr>
          <p:nvPr/>
        </p:nvPicPr>
        <p:blipFill>
          <a:blip r:embed="rId6"/>
          <a:stretch>
            <a:fillRect/>
          </a:stretch>
        </p:blipFill>
        <p:spPr>
          <a:xfrm>
            <a:off x="3329843" y="1723533"/>
            <a:ext cx="6001588" cy="5077534"/>
          </a:xfrm>
          <a:prstGeom prst="rect">
            <a:avLst/>
          </a:prstGeom>
        </p:spPr>
      </p:pic>
    </p:spTree>
    <p:extLst>
      <p:ext uri="{BB962C8B-B14F-4D97-AF65-F5344CB8AC3E}">
        <p14:creationId xmlns:p14="http://schemas.microsoft.com/office/powerpoint/2010/main" val="206583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îSlîdè"/>
          <p:cNvSpPr txBox="1"/>
          <p:nvPr/>
        </p:nvSpPr>
        <p:spPr bwMode="auto">
          <a:xfrm>
            <a:off x="-69471" y="6858000"/>
            <a:ext cx="1825852" cy="497406"/>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40000"/>
              </a:lnSpc>
            </a:pPr>
            <a:r>
              <a:rPr lang="en-US" altLang="zh-CN" sz="1000" dirty="0">
                <a:cs typeface="+mn-ea"/>
                <a:sym typeface="+mn-lt"/>
              </a:rPr>
              <a:t>   </a:t>
            </a:r>
          </a:p>
        </p:txBody>
      </p:sp>
      <p:grpSp>
        <p:nvGrpSpPr>
          <p:cNvPr id="29" name="组合 28"/>
          <p:cNvGrpSpPr/>
          <p:nvPr/>
        </p:nvGrpSpPr>
        <p:grpSpPr>
          <a:xfrm>
            <a:off x="4660694" y="300271"/>
            <a:ext cx="2842035" cy="709420"/>
            <a:chOff x="4684216" y="175581"/>
            <a:chExt cx="2842035" cy="709420"/>
          </a:xfrm>
        </p:grpSpPr>
        <p:sp>
          <p:nvSpPr>
            <p:cNvPr id="3" name="íṩḻiḑê"/>
            <p:cNvSpPr/>
            <p:nvPr/>
          </p:nvSpPr>
          <p:spPr bwMode="auto">
            <a:xfrm rot="5400000">
              <a:off x="6074519" y="-14159"/>
              <a:ext cx="45720" cy="1752600"/>
            </a:xfrm>
            <a:prstGeom prst="rect">
              <a:avLst/>
            </a:prstGeom>
            <a:solidFill>
              <a:schemeClr val="accent4"/>
            </a:solidFill>
            <a:ln w="19050">
              <a:noFill/>
              <a:round/>
            </a:ln>
          </p:spPr>
          <p:txBody>
            <a:bodyPr wrap="square" lIns="91440" tIns="45720" rIns="91440" bIns="45720" anchor="ctr">
              <a:normAutofit/>
            </a:bodyPr>
            <a:lstStyle/>
            <a:p>
              <a:pPr algn="ctr">
                <a:lnSpc>
                  <a:spcPct val="140000"/>
                </a:lnSpc>
              </a:pPr>
              <a:endParaRPr sz="2400" dirty="0">
                <a:cs typeface="+mn-ea"/>
                <a:sym typeface="+mn-lt"/>
              </a:endParaRPr>
            </a:p>
          </p:txBody>
        </p:sp>
        <p:sp>
          <p:nvSpPr>
            <p:cNvPr id="19" name="ïšľíḑé"/>
            <p:cNvSpPr/>
            <p:nvPr/>
          </p:nvSpPr>
          <p:spPr>
            <a:xfrm>
              <a:off x="4684216" y="175581"/>
              <a:ext cx="2842035" cy="541890"/>
            </a:xfrm>
            <a:prstGeom prst="rect">
              <a:avLst/>
            </a:prstGeom>
          </p:spPr>
          <p:txBody>
            <a:bodyPr wrap="none">
              <a:noAutofit/>
            </a:bodyPr>
            <a:lstStyle/>
            <a:p>
              <a:pPr algn="ctr">
                <a:lnSpc>
                  <a:spcPct val="140000"/>
                </a:lnSpc>
              </a:pPr>
              <a:r>
                <a:rPr lang="en-US" altLang="zh-CN" sz="3600" b="1" spc="600" dirty="0">
                  <a:solidFill>
                    <a:schemeClr val="accent1"/>
                  </a:solidFill>
                  <a:cs typeface="+mn-ea"/>
                  <a:sym typeface="+mn-lt"/>
                </a:rPr>
                <a:t>Outline</a:t>
              </a:r>
            </a:p>
          </p:txBody>
        </p:sp>
      </p:grpSp>
      <p:pic>
        <p:nvPicPr>
          <p:cNvPr id="32" name="图片 31"/>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r="60463" b="60205"/>
          <a:stretch>
            <a:fillRect/>
          </a:stretch>
        </p:blipFill>
        <p:spPr>
          <a:xfrm>
            <a:off x="9714057" y="4363893"/>
            <a:ext cx="2477943" cy="2494107"/>
          </a:xfrm>
          <a:prstGeom prst="rect">
            <a:avLst/>
          </a:prstGeom>
        </p:spPr>
      </p:pic>
      <p:pic>
        <p:nvPicPr>
          <p:cNvPr id="33" name="图片 32"/>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r="60463" b="60205"/>
          <a:stretch>
            <a:fillRect/>
          </a:stretch>
        </p:blipFill>
        <p:spPr>
          <a:xfrm rot="10800000">
            <a:off x="-1" y="-1"/>
            <a:ext cx="3512766" cy="3535680"/>
          </a:xfrm>
          <a:prstGeom prst="rect">
            <a:avLst/>
          </a:prstGeom>
        </p:spPr>
      </p:pic>
      <p:sp>
        <p:nvSpPr>
          <p:cNvPr id="7" name="íšḷiḋê"/>
          <p:cNvSpPr/>
          <p:nvPr/>
        </p:nvSpPr>
        <p:spPr bwMode="auto">
          <a:xfrm>
            <a:off x="3557071" y="2197773"/>
            <a:ext cx="321762" cy="762712"/>
          </a:xfrm>
          <a:custGeom>
            <a:avLst/>
            <a:gdLst/>
            <a:ahLst/>
            <a:cxnLst/>
            <a:rect l="l" t="t" r="r" b="b"/>
            <a:pathLst>
              <a:path w="1216619" h="2883903">
                <a:moveTo>
                  <a:pt x="792673" y="0"/>
                </a:moveTo>
                <a:lnTo>
                  <a:pt x="1216619" y="0"/>
                </a:lnTo>
                <a:lnTo>
                  <a:pt x="1216619" y="2883903"/>
                </a:lnTo>
                <a:lnTo>
                  <a:pt x="496979" y="2883903"/>
                </a:lnTo>
                <a:lnTo>
                  <a:pt x="496979" y="1337746"/>
                </a:lnTo>
                <a:cubicBezTo>
                  <a:pt x="496979" y="1114492"/>
                  <a:pt x="491635" y="980302"/>
                  <a:pt x="480947" y="935176"/>
                </a:cubicBezTo>
                <a:cubicBezTo>
                  <a:pt x="470260" y="890050"/>
                  <a:pt x="440868" y="855908"/>
                  <a:pt x="392774" y="832752"/>
                </a:cubicBezTo>
                <a:cubicBezTo>
                  <a:pt x="344679" y="809595"/>
                  <a:pt x="237505" y="798017"/>
                  <a:pt x="71251" y="798017"/>
                </a:cubicBezTo>
                <a:lnTo>
                  <a:pt x="0" y="798017"/>
                </a:lnTo>
                <a:lnTo>
                  <a:pt x="0" y="461799"/>
                </a:lnTo>
                <a:cubicBezTo>
                  <a:pt x="347945" y="386911"/>
                  <a:pt x="612169" y="232977"/>
                  <a:pt x="792673" y="0"/>
                </a:cubicBezTo>
                <a:close/>
              </a:path>
            </a:pathLst>
          </a:custGeom>
          <a:solidFill>
            <a:schemeClr val="accent1">
              <a:lumMod val="75000"/>
            </a:schemeClr>
          </a:solidFill>
          <a:ln w="19050">
            <a:noFill/>
            <a:round/>
          </a:ln>
        </p:spPr>
        <p:txBody>
          <a:bodyPr anchor="ctr"/>
          <a:lstStyle/>
          <a:p>
            <a:pPr algn="ctr">
              <a:lnSpc>
                <a:spcPct val="140000"/>
              </a:lnSpc>
            </a:pPr>
            <a:endParaRPr dirty="0">
              <a:solidFill>
                <a:schemeClr val="tx1">
                  <a:lumMod val="50000"/>
                  <a:lumOff val="50000"/>
                </a:schemeClr>
              </a:solidFill>
              <a:cs typeface="+mn-ea"/>
              <a:sym typeface="+mn-lt"/>
            </a:endParaRPr>
          </a:p>
        </p:txBody>
      </p:sp>
      <p:sp>
        <p:nvSpPr>
          <p:cNvPr id="8" name="ïṩ1îḓè"/>
          <p:cNvSpPr/>
          <p:nvPr/>
        </p:nvSpPr>
        <p:spPr bwMode="auto">
          <a:xfrm rot="5400000">
            <a:off x="3727173" y="2628032"/>
            <a:ext cx="39602" cy="1087982"/>
          </a:xfrm>
          <a:prstGeom prst="rect">
            <a:avLst/>
          </a:prstGeom>
          <a:solidFill>
            <a:schemeClr val="tx1">
              <a:lumMod val="50000"/>
              <a:lumOff val="50000"/>
            </a:schemeClr>
          </a:solidFill>
          <a:ln w="19050">
            <a:noFill/>
            <a:round/>
          </a:ln>
        </p:spPr>
        <p:txBody>
          <a:bodyPr anchor="ctr"/>
          <a:lstStyle/>
          <a:p>
            <a:pPr algn="ctr">
              <a:lnSpc>
                <a:spcPct val="140000"/>
              </a:lnSpc>
            </a:pPr>
            <a:endParaRPr dirty="0">
              <a:cs typeface="+mn-ea"/>
              <a:sym typeface="+mn-lt"/>
            </a:endParaRPr>
          </a:p>
        </p:txBody>
      </p:sp>
      <p:sp>
        <p:nvSpPr>
          <p:cNvPr id="27" name="îṣļiḓe"/>
          <p:cNvSpPr/>
          <p:nvPr/>
        </p:nvSpPr>
        <p:spPr>
          <a:xfrm>
            <a:off x="4457822" y="2340781"/>
            <a:ext cx="3561492" cy="408071"/>
          </a:xfrm>
          <a:prstGeom prst="rect">
            <a:avLst/>
          </a:prstGeom>
          <a:noFill/>
        </p:spPr>
        <p:txBody>
          <a:bodyPr wrap="none">
            <a:noAutofit/>
          </a:bodyPr>
          <a:lstStyle/>
          <a:p>
            <a:pPr>
              <a:lnSpc>
                <a:spcPct val="140000"/>
              </a:lnSpc>
            </a:pPr>
            <a:r>
              <a:rPr lang="en-US" altLang="zh-CN" sz="2200" b="1" dirty="0">
                <a:cs typeface="+mn-ea"/>
                <a:sym typeface="+mn-lt"/>
              </a:rPr>
              <a:t>LIME</a:t>
            </a:r>
            <a:r>
              <a:rPr lang="zh-CN" altLang="en-US" sz="2200" b="1" dirty="0">
                <a:cs typeface="+mn-ea"/>
                <a:sym typeface="+mn-lt"/>
              </a:rPr>
              <a:t>：</a:t>
            </a:r>
            <a:r>
              <a:rPr lang="en-US" altLang="zh-CN" sz="2200" b="1" dirty="0">
                <a:cs typeface="+mn-ea"/>
                <a:sym typeface="+mn-lt"/>
              </a:rPr>
              <a:t>SIGKDD 2016</a:t>
            </a:r>
            <a:endParaRPr lang="zh-CN" altLang="en-US" sz="2200" b="1" dirty="0">
              <a:cs typeface="+mn-ea"/>
              <a:sym typeface="+mn-lt"/>
            </a:endParaRPr>
          </a:p>
        </p:txBody>
      </p:sp>
      <p:sp>
        <p:nvSpPr>
          <p:cNvPr id="10" name="ïšľïḋè"/>
          <p:cNvSpPr/>
          <p:nvPr/>
        </p:nvSpPr>
        <p:spPr bwMode="auto">
          <a:xfrm>
            <a:off x="3543047" y="3414483"/>
            <a:ext cx="435768" cy="777317"/>
          </a:xfrm>
          <a:custGeom>
            <a:avLst/>
            <a:gdLst/>
            <a:ahLst/>
            <a:cxnLst/>
            <a:rect l="l" t="t" r="r" b="b"/>
            <a:pathLst>
              <a:path w="1647690" h="2939123">
                <a:moveTo>
                  <a:pt x="778422" y="0"/>
                </a:moveTo>
                <a:cubicBezTo>
                  <a:pt x="1064615" y="0"/>
                  <a:pt x="1281042" y="70955"/>
                  <a:pt x="1427701" y="212864"/>
                </a:cubicBezTo>
                <a:cubicBezTo>
                  <a:pt x="1574360" y="354773"/>
                  <a:pt x="1647690" y="534386"/>
                  <a:pt x="1647690" y="751703"/>
                </a:cubicBezTo>
                <a:cubicBezTo>
                  <a:pt x="1647690" y="916769"/>
                  <a:pt x="1606419" y="1091335"/>
                  <a:pt x="1523876" y="1275402"/>
                </a:cubicBezTo>
                <a:cubicBezTo>
                  <a:pt x="1441334" y="1459468"/>
                  <a:pt x="1198175" y="1850163"/>
                  <a:pt x="794398" y="2447488"/>
                </a:cubicBezTo>
                <a:lnTo>
                  <a:pt x="1583563" y="2447488"/>
                </a:lnTo>
                <a:lnTo>
                  <a:pt x="1583563" y="2939123"/>
                </a:lnTo>
                <a:lnTo>
                  <a:pt x="0" y="2939123"/>
                </a:lnTo>
                <a:lnTo>
                  <a:pt x="445" y="2527646"/>
                </a:lnTo>
                <a:cubicBezTo>
                  <a:pt x="469517" y="1760505"/>
                  <a:pt x="748289" y="1285792"/>
                  <a:pt x="836759" y="1103507"/>
                </a:cubicBezTo>
                <a:cubicBezTo>
                  <a:pt x="925230" y="921222"/>
                  <a:pt x="969465" y="779016"/>
                  <a:pt x="969465" y="676889"/>
                </a:cubicBezTo>
                <a:cubicBezTo>
                  <a:pt x="969465" y="598513"/>
                  <a:pt x="956087" y="540027"/>
                  <a:pt x="929330" y="501432"/>
                </a:cubicBezTo>
                <a:cubicBezTo>
                  <a:pt x="902574" y="462838"/>
                  <a:pt x="861845" y="443541"/>
                  <a:pt x="807145" y="443541"/>
                </a:cubicBezTo>
                <a:cubicBezTo>
                  <a:pt x="752445" y="443541"/>
                  <a:pt x="711717" y="464916"/>
                  <a:pt x="684960" y="507667"/>
                </a:cubicBezTo>
                <a:cubicBezTo>
                  <a:pt x="658204" y="550418"/>
                  <a:pt x="644825" y="635326"/>
                  <a:pt x="644825" y="762391"/>
                </a:cubicBezTo>
                <a:lnTo>
                  <a:pt x="644825" y="1036709"/>
                </a:lnTo>
                <a:lnTo>
                  <a:pt x="0" y="1036709"/>
                </a:lnTo>
                <a:lnTo>
                  <a:pt x="0" y="931613"/>
                </a:lnTo>
                <a:cubicBezTo>
                  <a:pt x="0" y="770110"/>
                  <a:pt x="8312" y="642748"/>
                  <a:pt x="24938" y="549527"/>
                </a:cubicBezTo>
                <a:cubicBezTo>
                  <a:pt x="41563" y="456306"/>
                  <a:pt x="82533" y="364570"/>
                  <a:pt x="147846" y="274318"/>
                </a:cubicBezTo>
                <a:cubicBezTo>
                  <a:pt x="213160" y="184067"/>
                  <a:pt x="298068" y="115784"/>
                  <a:pt x="402570" y="69470"/>
                </a:cubicBezTo>
                <a:cubicBezTo>
                  <a:pt x="507073" y="23157"/>
                  <a:pt x="632356" y="0"/>
                  <a:pt x="778422" y="0"/>
                </a:cubicBezTo>
                <a:close/>
              </a:path>
            </a:pathLst>
          </a:custGeom>
          <a:solidFill>
            <a:schemeClr val="accent1">
              <a:lumMod val="75000"/>
            </a:schemeClr>
          </a:solidFill>
          <a:ln w="19050">
            <a:noFill/>
            <a:round/>
          </a:ln>
        </p:spPr>
        <p:txBody>
          <a:bodyPr anchor="ctr"/>
          <a:lstStyle/>
          <a:p>
            <a:pPr algn="ctr">
              <a:lnSpc>
                <a:spcPct val="140000"/>
              </a:lnSpc>
            </a:pPr>
            <a:endParaRPr dirty="0">
              <a:solidFill>
                <a:schemeClr val="tx1">
                  <a:lumMod val="50000"/>
                  <a:lumOff val="50000"/>
                </a:schemeClr>
              </a:solidFill>
              <a:cs typeface="+mn-ea"/>
              <a:sym typeface="+mn-lt"/>
            </a:endParaRPr>
          </a:p>
        </p:txBody>
      </p:sp>
      <p:sp>
        <p:nvSpPr>
          <p:cNvPr id="36" name="îṡliḑé"/>
          <p:cNvSpPr/>
          <p:nvPr/>
        </p:nvSpPr>
        <p:spPr>
          <a:xfrm>
            <a:off x="4457822" y="3582136"/>
            <a:ext cx="3217363" cy="622926"/>
          </a:xfrm>
          <a:prstGeom prst="rect">
            <a:avLst/>
          </a:prstGeom>
          <a:noFill/>
        </p:spPr>
        <p:txBody>
          <a:bodyPr wrap="none">
            <a:noAutofit/>
          </a:bodyPr>
          <a:lstStyle/>
          <a:p>
            <a:pPr>
              <a:lnSpc>
                <a:spcPct val="160000"/>
              </a:lnSpc>
            </a:pPr>
            <a:r>
              <a:rPr lang="en-US" altLang="zh-CN" sz="2200" b="1" dirty="0">
                <a:cs typeface="+mn-ea"/>
                <a:sym typeface="+mn-lt"/>
              </a:rPr>
              <a:t>Anchors</a:t>
            </a:r>
            <a:r>
              <a:rPr lang="zh-CN" altLang="en-US" sz="2200" b="1" dirty="0">
                <a:cs typeface="+mn-ea"/>
                <a:sym typeface="+mn-lt"/>
              </a:rPr>
              <a:t>：</a:t>
            </a:r>
            <a:r>
              <a:rPr lang="en-US" altLang="zh-CN" sz="2200" b="1" dirty="0">
                <a:cs typeface="+mn-ea"/>
                <a:sym typeface="+mn-lt"/>
              </a:rPr>
              <a:t>AAAI 2018</a:t>
            </a:r>
            <a:endParaRPr lang="zh-CN" altLang="en-US" sz="2200" b="1" dirty="0">
              <a:cs typeface="+mn-ea"/>
              <a:sym typeface="+mn-lt"/>
            </a:endParaRPr>
          </a:p>
        </p:txBody>
      </p:sp>
      <p:sp>
        <p:nvSpPr>
          <p:cNvPr id="4" name="矩形 3">
            <a:extLst>
              <a:ext uri="{FF2B5EF4-FFF2-40B4-BE49-F238E27FC236}">
                <a16:creationId xmlns:a16="http://schemas.microsoft.com/office/drawing/2014/main" id="{B855250D-832F-4D6C-84BF-BCC61E807A28}"/>
              </a:ext>
            </a:extLst>
          </p:cNvPr>
          <p:cNvSpPr/>
          <p:nvPr/>
        </p:nvSpPr>
        <p:spPr>
          <a:xfrm>
            <a:off x="8870406" y="2391791"/>
            <a:ext cx="2082621" cy="437684"/>
          </a:xfrm>
          <a:prstGeom prst="rect">
            <a:avLst/>
          </a:prstGeom>
        </p:spPr>
        <p:txBody>
          <a:bodyPr wrap="none">
            <a:spAutoFit/>
          </a:bodyPr>
          <a:lstStyle/>
          <a:p>
            <a:pPr>
              <a:lnSpc>
                <a:spcPct val="140000"/>
              </a:lnSpc>
            </a:pPr>
            <a:r>
              <a:rPr lang="zh-CN" altLang="en-US" u="sng" dirty="0">
                <a:solidFill>
                  <a:srgbClr val="FFC000"/>
                </a:solidFill>
                <a:latin typeface="Arial" panose="020B0604020202020204" pitchFamily="34" charset="0"/>
                <a:hlinkClick r:id="rId4">
                  <a:extLst>
                    <a:ext uri="{A12FA001-AC4F-418D-AE19-62706E023703}">
                      <ahyp:hlinkClr xmlns:ahyp="http://schemas.microsoft.com/office/drawing/2018/hyperlinkcolor" val="tx"/>
                    </a:ext>
                  </a:extLst>
                </a:hlinkClick>
              </a:rPr>
              <a:t>被引用次数：</a:t>
            </a:r>
            <a:r>
              <a:rPr lang="en-US" altLang="zh-CN" u="sng" dirty="0">
                <a:solidFill>
                  <a:srgbClr val="FFC000"/>
                </a:solidFill>
                <a:latin typeface="Arial" panose="020B0604020202020204" pitchFamily="34" charset="0"/>
                <a:hlinkClick r:id="rId4">
                  <a:extLst>
                    <a:ext uri="{A12FA001-AC4F-418D-AE19-62706E023703}">
                      <ahyp:hlinkClr xmlns:ahyp="http://schemas.microsoft.com/office/drawing/2018/hyperlinkcolor" val="tx"/>
                    </a:ext>
                  </a:extLst>
                </a:hlinkClick>
              </a:rPr>
              <a:t>8238</a:t>
            </a:r>
            <a:endParaRPr lang="zh-CN" altLang="en-US" dirty="0">
              <a:solidFill>
                <a:srgbClr val="FFC000"/>
              </a:solidFill>
            </a:endParaRPr>
          </a:p>
        </p:txBody>
      </p:sp>
      <p:sp>
        <p:nvSpPr>
          <p:cNvPr id="5" name="矩形 4">
            <a:extLst>
              <a:ext uri="{FF2B5EF4-FFF2-40B4-BE49-F238E27FC236}">
                <a16:creationId xmlns:a16="http://schemas.microsoft.com/office/drawing/2014/main" id="{7E5DDFFF-4642-4BAB-940C-5592F3ABC179}"/>
              </a:ext>
            </a:extLst>
          </p:cNvPr>
          <p:cNvSpPr/>
          <p:nvPr/>
        </p:nvSpPr>
        <p:spPr>
          <a:xfrm>
            <a:off x="8870406" y="3690422"/>
            <a:ext cx="2082621" cy="437684"/>
          </a:xfrm>
          <a:prstGeom prst="rect">
            <a:avLst/>
          </a:prstGeom>
        </p:spPr>
        <p:txBody>
          <a:bodyPr wrap="none">
            <a:spAutoFit/>
          </a:bodyPr>
          <a:lstStyle/>
          <a:p>
            <a:pPr>
              <a:lnSpc>
                <a:spcPct val="140000"/>
              </a:lnSpc>
            </a:pPr>
            <a:r>
              <a:rPr lang="zh-CN" altLang="en-US" u="sng" dirty="0">
                <a:solidFill>
                  <a:srgbClr val="FFC000"/>
                </a:solidFill>
                <a:latin typeface="Arial" panose="020B0604020202020204" pitchFamily="34" charset="0"/>
                <a:hlinkClick r:id="rId5">
                  <a:extLst>
                    <a:ext uri="{A12FA001-AC4F-418D-AE19-62706E023703}">
                      <ahyp:hlinkClr xmlns:ahyp="http://schemas.microsoft.com/office/drawing/2018/hyperlinkcolor" val="tx"/>
                    </a:ext>
                  </a:extLst>
                </a:hlinkClick>
              </a:rPr>
              <a:t>被引用次数：</a:t>
            </a:r>
            <a:r>
              <a:rPr lang="en-US" altLang="zh-CN" u="sng" dirty="0">
                <a:solidFill>
                  <a:srgbClr val="FFC000"/>
                </a:solidFill>
                <a:latin typeface="Arial" panose="020B0604020202020204" pitchFamily="34" charset="0"/>
                <a:hlinkClick r:id="rId5">
                  <a:extLst>
                    <a:ext uri="{A12FA001-AC4F-418D-AE19-62706E023703}">
                      <ahyp:hlinkClr xmlns:ahyp="http://schemas.microsoft.com/office/drawing/2018/hyperlinkcolor" val="tx"/>
                    </a:ext>
                  </a:extLst>
                </a:hlinkClick>
              </a:rPr>
              <a:t>1043</a:t>
            </a:r>
            <a:endParaRPr lang="zh-CN" altLang="en-US" dirty="0">
              <a:solidFill>
                <a:srgbClr val="FFC000"/>
              </a:solidFill>
            </a:endParaRPr>
          </a:p>
        </p:txBody>
      </p:sp>
      <p:sp>
        <p:nvSpPr>
          <p:cNvPr id="6" name="矩形 5">
            <a:extLst>
              <a:ext uri="{FF2B5EF4-FFF2-40B4-BE49-F238E27FC236}">
                <a16:creationId xmlns:a16="http://schemas.microsoft.com/office/drawing/2014/main" id="{4F12B37B-717B-4618-B764-30D3260398CB}"/>
              </a:ext>
            </a:extLst>
          </p:cNvPr>
          <p:cNvSpPr/>
          <p:nvPr/>
        </p:nvSpPr>
        <p:spPr>
          <a:xfrm>
            <a:off x="2120884" y="4699169"/>
            <a:ext cx="8712321" cy="437940"/>
          </a:xfrm>
          <a:prstGeom prst="rect">
            <a:avLst/>
          </a:prstGeom>
        </p:spPr>
        <p:txBody>
          <a:bodyPr wrap="none">
            <a:spAutoFit/>
          </a:bodyPr>
          <a:lstStyle/>
          <a:p>
            <a:pPr>
              <a:lnSpc>
                <a:spcPct val="140000"/>
              </a:lnSpc>
            </a:pPr>
            <a:r>
              <a:rPr lang="en-US" altLang="zh-CN" dirty="0"/>
              <a:t>University of Washington</a:t>
            </a:r>
            <a:r>
              <a:rPr lang="zh-CN" altLang="en-US" dirty="0"/>
              <a:t>：</a:t>
            </a:r>
            <a:r>
              <a:rPr lang="en-US" altLang="zh-CN" dirty="0"/>
              <a:t>Marco Tulio Ribeiro</a:t>
            </a:r>
            <a:r>
              <a:rPr lang="zh-CN" altLang="en-US" dirty="0"/>
              <a:t>、</a:t>
            </a:r>
            <a:r>
              <a:rPr lang="en-US" altLang="zh-CN" dirty="0"/>
              <a:t>Sameer Singh</a:t>
            </a:r>
            <a:r>
              <a:rPr lang="zh-CN" altLang="en-US" dirty="0"/>
              <a:t>、</a:t>
            </a:r>
            <a:r>
              <a:rPr lang="en-US" altLang="zh-CN" dirty="0"/>
              <a:t>Carlos </a:t>
            </a:r>
            <a:r>
              <a:rPr lang="en-US" altLang="zh-CN" dirty="0" err="1"/>
              <a:t>Guestrin</a:t>
            </a:r>
            <a:endParaRPr lang="zh-CN" altLang="en-US" dirty="0"/>
          </a:p>
        </p:txBody>
      </p:sp>
      <p:sp>
        <p:nvSpPr>
          <p:cNvPr id="30" name="ïṩ1îḓè">
            <a:extLst>
              <a:ext uri="{FF2B5EF4-FFF2-40B4-BE49-F238E27FC236}">
                <a16:creationId xmlns:a16="http://schemas.microsoft.com/office/drawing/2014/main" id="{F92AF14C-B3F8-484C-A451-B1609E97D339}"/>
              </a:ext>
            </a:extLst>
          </p:cNvPr>
          <p:cNvSpPr/>
          <p:nvPr/>
        </p:nvSpPr>
        <p:spPr bwMode="auto">
          <a:xfrm rot="5400000">
            <a:off x="3727173" y="3791521"/>
            <a:ext cx="39602" cy="1087982"/>
          </a:xfrm>
          <a:prstGeom prst="rect">
            <a:avLst/>
          </a:prstGeom>
          <a:solidFill>
            <a:schemeClr val="tx1">
              <a:lumMod val="50000"/>
              <a:lumOff val="50000"/>
            </a:schemeClr>
          </a:solidFill>
          <a:ln w="19050">
            <a:noFill/>
            <a:round/>
          </a:ln>
        </p:spPr>
        <p:txBody>
          <a:bodyPr anchor="ctr"/>
          <a:lstStyle/>
          <a:p>
            <a:pPr algn="ctr">
              <a:lnSpc>
                <a:spcPct val="140000"/>
              </a:lnSpc>
            </a:pPr>
            <a:endParaRPr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a:t>
            </a:r>
            <a:r>
              <a:rPr lang="zh-CN" altLang="en-US" sz="2000" b="1" spc="600" dirty="0">
                <a:solidFill>
                  <a:schemeClr val="accent1">
                    <a:lumMod val="75000"/>
                  </a:schemeClr>
                </a:solidFill>
                <a:cs typeface="+mn-ea"/>
                <a:sym typeface="+mn-lt"/>
              </a:rPr>
              <a:t>模拟用户实验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4.3 </a:t>
            </a:r>
            <a:r>
              <a:rPr lang="zh-CN" altLang="en-US" b="1" dirty="0"/>
              <a:t>如何信任单个预测</a:t>
            </a:r>
            <a:r>
              <a:rPr lang="zh-CN" altLang="en-US" dirty="0"/>
              <a:t>？</a:t>
            </a:r>
            <a:endParaRPr lang="zh-CN" altLang="en-US" b="1" dirty="0"/>
          </a:p>
        </p:txBody>
      </p:sp>
      <p:pic>
        <p:nvPicPr>
          <p:cNvPr id="7" name="图片 6">
            <a:extLst>
              <a:ext uri="{FF2B5EF4-FFF2-40B4-BE49-F238E27FC236}">
                <a16:creationId xmlns:a16="http://schemas.microsoft.com/office/drawing/2014/main" id="{13BDCC6B-43AF-4B1C-B533-E9B6518A4231}"/>
              </a:ext>
            </a:extLst>
          </p:cNvPr>
          <p:cNvPicPr>
            <a:picLocks noChangeAspect="1"/>
          </p:cNvPicPr>
          <p:nvPr/>
        </p:nvPicPr>
        <p:blipFill>
          <a:blip r:embed="rId6"/>
          <a:stretch>
            <a:fillRect/>
          </a:stretch>
        </p:blipFill>
        <p:spPr>
          <a:xfrm>
            <a:off x="2840326" y="3146146"/>
            <a:ext cx="6511348" cy="2243406"/>
          </a:xfrm>
          <a:prstGeom prst="rect">
            <a:avLst/>
          </a:prstGeom>
        </p:spPr>
      </p:pic>
      <p:sp>
        <p:nvSpPr>
          <p:cNvPr id="8" name="矩形 7">
            <a:extLst>
              <a:ext uri="{FF2B5EF4-FFF2-40B4-BE49-F238E27FC236}">
                <a16:creationId xmlns:a16="http://schemas.microsoft.com/office/drawing/2014/main" id="{685F432D-D458-4B4E-B450-305CE2CA8703}"/>
              </a:ext>
            </a:extLst>
          </p:cNvPr>
          <p:cNvSpPr/>
          <p:nvPr/>
        </p:nvSpPr>
        <p:spPr>
          <a:xfrm>
            <a:off x="1184990" y="2033355"/>
            <a:ext cx="8863362" cy="1200329"/>
          </a:xfrm>
          <a:prstGeom prst="rect">
            <a:avLst/>
          </a:prstGeom>
        </p:spPr>
        <p:txBody>
          <a:bodyPr wrap="square">
            <a:spAutoFit/>
          </a:bodyPr>
          <a:lstStyle/>
          <a:p>
            <a:pPr marL="342900" indent="-342900">
              <a:buAutoNum type="arabicPeriod"/>
            </a:pPr>
            <a:r>
              <a:rPr lang="zh-CN" altLang="en-US" dirty="0"/>
              <a:t>随机选择</a:t>
            </a:r>
            <a:r>
              <a:rPr lang="en-US" altLang="zh-CN" dirty="0"/>
              <a:t>25%</a:t>
            </a:r>
            <a:r>
              <a:rPr lang="zh-CN" altLang="en-US" dirty="0"/>
              <a:t>的特征设置为不可信特征，假设有用户能够识别它们且不相信它们</a:t>
            </a:r>
            <a:endParaRPr lang="en-US" altLang="zh-CN" dirty="0"/>
          </a:p>
          <a:p>
            <a:pPr marL="342900" indent="-342900">
              <a:buFontTx/>
              <a:buAutoNum type="arabicPeriod"/>
            </a:pPr>
            <a:r>
              <a:rPr lang="zh-CN" altLang="en-US" dirty="0"/>
              <a:t>当实例中不可信的特征被移除时，如果预测结果发生变化，那么从黑盒分类器中提取的特征就是不可信的，否则就是可信的。</a:t>
            </a:r>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889881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a:t>
            </a:r>
            <a:r>
              <a:rPr lang="zh-CN" altLang="en-US" sz="2000" b="1" spc="600" dirty="0">
                <a:solidFill>
                  <a:schemeClr val="accent1">
                    <a:lumMod val="75000"/>
                  </a:schemeClr>
                </a:solidFill>
                <a:cs typeface="+mn-ea"/>
                <a:sym typeface="+mn-lt"/>
              </a:rPr>
              <a:t> 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4034032" cy="437940"/>
          </a:xfrm>
          <a:prstGeom prst="rect">
            <a:avLst/>
          </a:prstGeom>
        </p:spPr>
        <p:txBody>
          <a:bodyPr wrap="square">
            <a:spAutoFit/>
          </a:bodyPr>
          <a:lstStyle/>
          <a:p>
            <a:pPr>
              <a:lnSpc>
                <a:spcPct val="140000"/>
              </a:lnSpc>
            </a:pPr>
            <a:r>
              <a:rPr lang="zh-CN" altLang="en-US" b="1" dirty="0"/>
              <a:t>帮助人们选择正确的模型</a:t>
            </a:r>
          </a:p>
        </p:txBody>
      </p:sp>
      <p:pic>
        <p:nvPicPr>
          <p:cNvPr id="5" name="图片 4">
            <a:extLst>
              <a:ext uri="{FF2B5EF4-FFF2-40B4-BE49-F238E27FC236}">
                <a16:creationId xmlns:a16="http://schemas.microsoft.com/office/drawing/2014/main" id="{52DB176F-5C16-486C-8F76-E0DF2AB4311D}"/>
              </a:ext>
            </a:extLst>
          </p:cNvPr>
          <p:cNvPicPr>
            <a:picLocks noChangeAspect="1"/>
          </p:cNvPicPr>
          <p:nvPr/>
        </p:nvPicPr>
        <p:blipFill>
          <a:blip r:embed="rId6"/>
          <a:stretch>
            <a:fillRect/>
          </a:stretch>
        </p:blipFill>
        <p:spPr>
          <a:xfrm>
            <a:off x="302954" y="2445481"/>
            <a:ext cx="5868219" cy="3153215"/>
          </a:xfrm>
          <a:prstGeom prst="rect">
            <a:avLst/>
          </a:prstGeom>
        </p:spPr>
      </p:pic>
      <p:pic>
        <p:nvPicPr>
          <p:cNvPr id="8" name="图片 7">
            <a:extLst>
              <a:ext uri="{FF2B5EF4-FFF2-40B4-BE49-F238E27FC236}">
                <a16:creationId xmlns:a16="http://schemas.microsoft.com/office/drawing/2014/main" id="{9AC73081-1AC9-4733-814A-A9D8C7E54E00}"/>
              </a:ext>
            </a:extLst>
          </p:cNvPr>
          <p:cNvPicPr>
            <a:picLocks noChangeAspect="1"/>
          </p:cNvPicPr>
          <p:nvPr/>
        </p:nvPicPr>
        <p:blipFill>
          <a:blip r:embed="rId7"/>
          <a:stretch>
            <a:fillRect/>
          </a:stretch>
        </p:blipFill>
        <p:spPr>
          <a:xfrm>
            <a:off x="6171173" y="1957349"/>
            <a:ext cx="5906324" cy="4401164"/>
          </a:xfrm>
          <a:prstGeom prst="rect">
            <a:avLst/>
          </a:prstGeom>
        </p:spPr>
      </p:pic>
      <p:sp>
        <p:nvSpPr>
          <p:cNvPr id="14" name="矩形 13">
            <a:extLst>
              <a:ext uri="{FF2B5EF4-FFF2-40B4-BE49-F238E27FC236}">
                <a16:creationId xmlns:a16="http://schemas.microsoft.com/office/drawing/2014/main" id="{38F1D5CE-7DD8-4030-B893-1760B9CB4EB7}"/>
              </a:ext>
            </a:extLst>
          </p:cNvPr>
          <p:cNvSpPr/>
          <p:nvPr/>
        </p:nvSpPr>
        <p:spPr>
          <a:xfrm>
            <a:off x="6983013" y="1288076"/>
            <a:ext cx="4034032" cy="437940"/>
          </a:xfrm>
          <a:prstGeom prst="rect">
            <a:avLst/>
          </a:prstGeom>
        </p:spPr>
        <p:txBody>
          <a:bodyPr wrap="square">
            <a:spAutoFit/>
          </a:bodyPr>
          <a:lstStyle/>
          <a:p>
            <a:pPr>
              <a:lnSpc>
                <a:spcPct val="140000"/>
              </a:lnSpc>
            </a:pPr>
            <a:r>
              <a:rPr lang="zh-CN" altLang="en-US" b="1" dirty="0"/>
              <a:t>帮助人们选择正确的特征</a:t>
            </a:r>
          </a:p>
        </p:txBody>
      </p:sp>
    </p:spTree>
    <p:extLst>
      <p:ext uri="{BB962C8B-B14F-4D97-AF65-F5344CB8AC3E}">
        <p14:creationId xmlns:p14="http://schemas.microsoft.com/office/powerpoint/2010/main" val="387958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a:t>
            </a:r>
            <a:r>
              <a:rPr lang="zh-CN" altLang="en-US" sz="2000" b="1" spc="600" dirty="0">
                <a:solidFill>
                  <a:schemeClr val="accent1">
                    <a:lumMod val="75000"/>
                  </a:schemeClr>
                </a:solidFill>
                <a:cs typeface="+mn-ea"/>
                <a:sym typeface="+mn-lt"/>
              </a:rPr>
              <a:t> 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4034032" cy="437940"/>
          </a:xfrm>
          <a:prstGeom prst="rect">
            <a:avLst/>
          </a:prstGeom>
        </p:spPr>
        <p:txBody>
          <a:bodyPr wrap="square">
            <a:spAutoFit/>
          </a:bodyPr>
          <a:lstStyle/>
          <a:p>
            <a:pPr>
              <a:lnSpc>
                <a:spcPct val="140000"/>
              </a:lnSpc>
            </a:pPr>
            <a:r>
              <a:rPr lang="zh-CN" altLang="en-US" b="1" dirty="0"/>
              <a:t>帮助人们选择正确的模型</a:t>
            </a:r>
          </a:p>
        </p:txBody>
      </p:sp>
      <p:pic>
        <p:nvPicPr>
          <p:cNvPr id="7" name="图片 6">
            <a:extLst>
              <a:ext uri="{FF2B5EF4-FFF2-40B4-BE49-F238E27FC236}">
                <a16:creationId xmlns:a16="http://schemas.microsoft.com/office/drawing/2014/main" id="{0F32DF90-9B1B-4DAF-B19F-4CBF68DAE6B9}"/>
              </a:ext>
            </a:extLst>
          </p:cNvPr>
          <p:cNvPicPr>
            <a:picLocks noChangeAspect="1"/>
          </p:cNvPicPr>
          <p:nvPr/>
        </p:nvPicPr>
        <p:blipFill>
          <a:blip r:embed="rId6"/>
          <a:stretch>
            <a:fillRect/>
          </a:stretch>
        </p:blipFill>
        <p:spPr>
          <a:xfrm>
            <a:off x="6291897" y="2985988"/>
            <a:ext cx="5763429" cy="1629002"/>
          </a:xfrm>
          <a:prstGeom prst="rect">
            <a:avLst/>
          </a:prstGeom>
        </p:spPr>
      </p:pic>
      <p:pic>
        <p:nvPicPr>
          <p:cNvPr id="9" name="图片 8">
            <a:extLst>
              <a:ext uri="{FF2B5EF4-FFF2-40B4-BE49-F238E27FC236}">
                <a16:creationId xmlns:a16="http://schemas.microsoft.com/office/drawing/2014/main" id="{85D1CE52-8B57-48A4-B734-92B1E37D33A7}"/>
              </a:ext>
            </a:extLst>
          </p:cNvPr>
          <p:cNvPicPr>
            <a:picLocks noChangeAspect="1"/>
          </p:cNvPicPr>
          <p:nvPr/>
        </p:nvPicPr>
        <p:blipFill>
          <a:blip r:embed="rId7"/>
          <a:stretch>
            <a:fillRect/>
          </a:stretch>
        </p:blipFill>
        <p:spPr>
          <a:xfrm>
            <a:off x="356994" y="2033355"/>
            <a:ext cx="5934903" cy="3534268"/>
          </a:xfrm>
          <a:prstGeom prst="rect">
            <a:avLst/>
          </a:prstGeom>
        </p:spPr>
      </p:pic>
    </p:spTree>
    <p:extLst>
      <p:ext uri="{BB962C8B-B14F-4D97-AF65-F5344CB8AC3E}">
        <p14:creationId xmlns:p14="http://schemas.microsoft.com/office/powerpoint/2010/main" val="3175721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299432"/>
            <a:ext cx="5674274" cy="798874"/>
            <a:chOff x="1564640" y="614772"/>
            <a:chExt cx="4765040" cy="798874"/>
          </a:xfrm>
        </p:grpSpPr>
        <p:sp>
          <p:nvSpPr>
            <p:cNvPr id="6" name="文本框 5"/>
            <p:cNvSpPr txBox="1"/>
            <p:nvPr/>
          </p:nvSpPr>
          <p:spPr>
            <a:xfrm>
              <a:off x="1564640" y="614772"/>
              <a:ext cx="3718560" cy="476284"/>
            </a:xfrm>
            <a:prstGeom prst="rect">
              <a:avLst/>
            </a:prstGeom>
            <a:noFill/>
          </p:spPr>
          <p:txBody>
            <a:bodyPr wrap="square" rtlCol="0">
              <a:spAutoFit/>
            </a:bodyPr>
            <a:lstStyle/>
            <a:p>
              <a:pPr>
                <a:lnSpc>
                  <a:spcPct val="140000"/>
                </a:lnSpc>
              </a:pPr>
              <a:r>
                <a:rPr lang="zh-CN" altLang="en-US" sz="2000" b="1" spc="600" dirty="0">
                  <a:solidFill>
                    <a:schemeClr val="accent1">
                      <a:lumMod val="75000"/>
                    </a:schemeClr>
                  </a:solidFill>
                  <a:cs typeface="+mn-ea"/>
                  <a:sym typeface="+mn-lt"/>
                </a:rPr>
                <a:t>总结</a:t>
              </a:r>
            </a:p>
          </p:txBody>
        </p:sp>
        <p:sp>
          <p:nvSpPr>
            <p:cNvPr id="7" name="文本框 6"/>
            <p:cNvSpPr txBox="1"/>
            <p:nvPr/>
          </p:nvSpPr>
          <p:spPr>
            <a:xfrm>
              <a:off x="1564640" y="1014882"/>
              <a:ext cx="4765040" cy="398764"/>
            </a:xfrm>
            <a:prstGeom prst="rect">
              <a:avLst/>
            </a:prstGeom>
            <a:noFill/>
          </p:spPr>
          <p:txBody>
            <a:bodyPr wrap="square" rtlCol="0">
              <a:spAutoFit/>
            </a:bodyPr>
            <a:lstStyle/>
            <a:p>
              <a:pPr>
                <a:lnSpc>
                  <a:spcPct val="140000"/>
                </a:lnSpc>
              </a:pPr>
              <a:r>
                <a:rPr lang="en-US" altLang="zh-CN" sz="1600" spc="600" dirty="0">
                  <a:solidFill>
                    <a:schemeClr val="accent1"/>
                  </a:solidFill>
                  <a:cs typeface="+mn-ea"/>
                  <a:sym typeface="+mn-lt"/>
                </a:rPr>
                <a:t>Summarization</a:t>
              </a:r>
              <a:endParaRPr lang="zh-CN" altLang="en-US" sz="1600" spc="600" dirty="0">
                <a:solidFill>
                  <a:schemeClr val="accent1"/>
                </a:solidFill>
                <a:cs typeface="+mn-ea"/>
                <a:sym typeface="+mn-lt"/>
              </a:endParaRPr>
            </a:p>
          </p:txBody>
        </p:sp>
      </p:gr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矩形 9">
            <a:extLst>
              <a:ext uri="{FF2B5EF4-FFF2-40B4-BE49-F238E27FC236}">
                <a16:creationId xmlns:a16="http://schemas.microsoft.com/office/drawing/2014/main" id="{0918E308-C44B-43AB-971F-E48EE3C3B751}"/>
              </a:ext>
            </a:extLst>
          </p:cNvPr>
          <p:cNvSpPr/>
          <p:nvPr/>
        </p:nvSpPr>
        <p:spPr>
          <a:xfrm>
            <a:off x="1330960" y="1351886"/>
            <a:ext cx="10022840" cy="2376100"/>
          </a:xfrm>
          <a:prstGeom prst="rect">
            <a:avLst/>
          </a:prstGeom>
        </p:spPr>
        <p:txBody>
          <a:bodyPr wrap="square">
            <a:spAutoFit/>
          </a:bodyPr>
          <a:lstStyle/>
          <a:p>
            <a:pPr>
              <a:lnSpc>
                <a:spcPct val="140000"/>
              </a:lnSpc>
            </a:pPr>
            <a:r>
              <a:rPr lang="zh-CN" altLang="en-US" dirty="0"/>
              <a:t>缺点：</a:t>
            </a:r>
            <a:endParaRPr lang="en-US" altLang="zh-CN" dirty="0"/>
          </a:p>
          <a:p>
            <a:pPr marL="342900" indent="-342900">
              <a:lnSpc>
                <a:spcPct val="140000"/>
              </a:lnSpc>
              <a:buAutoNum type="arabicPeriod"/>
            </a:pPr>
            <a:r>
              <a:rPr lang="zh-CN" altLang="en-US" dirty="0"/>
              <a:t> 需要确定邻域范围；邻域范围不同，得到的局部可解释性模型可能会有很大的差别</a:t>
            </a:r>
            <a:endParaRPr lang="en-US" altLang="zh-CN" dirty="0"/>
          </a:p>
          <a:p>
            <a:pPr marL="342900" indent="-342900">
              <a:lnSpc>
                <a:spcPct val="140000"/>
              </a:lnSpc>
              <a:buAutoNum type="arabicPeriod"/>
            </a:pPr>
            <a:r>
              <a:rPr lang="zh-CN" altLang="en-US" dirty="0"/>
              <a:t>解释的不稳定性。利用相同参数相同方法进行的重复解释，得到的结果可能完全不同</a:t>
            </a:r>
            <a:endParaRPr lang="en-US" altLang="zh-CN" sz="2400" dirty="0">
              <a:solidFill>
                <a:srgbClr val="212529"/>
              </a:solidFill>
              <a:cs typeface="+mn-ea"/>
              <a:sym typeface="+mn-lt"/>
            </a:endParaRPr>
          </a:p>
          <a:p>
            <a:pPr>
              <a:lnSpc>
                <a:spcPct val="140000"/>
              </a:lnSpc>
            </a:pPr>
            <a:r>
              <a:rPr lang="zh-CN" altLang="en-US" dirty="0">
                <a:solidFill>
                  <a:srgbClr val="212529"/>
                </a:solidFill>
                <a:cs typeface="+mn-ea"/>
                <a:sym typeface="+mn-lt"/>
              </a:rPr>
              <a:t>优点：</a:t>
            </a:r>
            <a:endParaRPr lang="en-US" altLang="zh-CN" dirty="0">
              <a:solidFill>
                <a:srgbClr val="212529"/>
              </a:solidFill>
              <a:cs typeface="+mn-ea"/>
              <a:sym typeface="+mn-lt"/>
            </a:endParaRPr>
          </a:p>
          <a:p>
            <a:pPr marL="342900" indent="-342900">
              <a:lnSpc>
                <a:spcPct val="140000"/>
              </a:lnSpc>
              <a:buAutoNum type="arabicPeriod"/>
            </a:pPr>
            <a:r>
              <a:rPr lang="zh-CN" altLang="en-US" dirty="0">
                <a:solidFill>
                  <a:srgbClr val="212529"/>
                </a:solidFill>
                <a:cs typeface="+mn-ea"/>
                <a:sym typeface="+mn-lt"/>
              </a:rPr>
              <a:t>简单易懂</a:t>
            </a:r>
            <a:endParaRPr lang="en-US" altLang="zh-CN" dirty="0">
              <a:solidFill>
                <a:srgbClr val="212529"/>
              </a:solidFill>
              <a:cs typeface="+mn-ea"/>
              <a:sym typeface="+mn-lt"/>
            </a:endParaRPr>
          </a:p>
          <a:p>
            <a:pPr marL="342900" indent="-342900">
              <a:lnSpc>
                <a:spcPct val="140000"/>
              </a:lnSpc>
              <a:buAutoNum type="arabicPeriod"/>
            </a:pPr>
            <a:endParaRPr lang="en-US" altLang="zh-CN" dirty="0">
              <a:solidFill>
                <a:srgbClr val="212529"/>
              </a:solidFill>
              <a:cs typeface="+mn-ea"/>
              <a:sym typeface="+mn-lt"/>
            </a:endParaRPr>
          </a:p>
        </p:txBody>
      </p:sp>
    </p:spTree>
    <p:extLst>
      <p:ext uri="{BB962C8B-B14F-4D97-AF65-F5344CB8AC3E}">
        <p14:creationId xmlns:p14="http://schemas.microsoft.com/office/powerpoint/2010/main" val="2728566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grpSp>
        <p:nvGrpSpPr>
          <p:cNvPr id="18" name="组合 17"/>
          <p:cNvGrpSpPr/>
          <p:nvPr/>
        </p:nvGrpSpPr>
        <p:grpSpPr>
          <a:xfrm>
            <a:off x="0" y="1991360"/>
            <a:ext cx="12192000" cy="4975455"/>
            <a:chOff x="0" y="1991360"/>
            <a:chExt cx="12192000" cy="4975455"/>
          </a:xfrm>
        </p:grpSpPr>
        <p:sp>
          <p:nvSpPr>
            <p:cNvPr id="19" name="矩形 18"/>
            <p:cNvSpPr/>
            <p:nvPr/>
          </p:nvSpPr>
          <p:spPr>
            <a:xfrm>
              <a:off x="0" y="3537815"/>
              <a:ext cx="1219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dirty="0">
                <a:cs typeface="+mn-ea"/>
                <a:sym typeface="+mn-lt"/>
              </a:endParaRPr>
            </a:p>
          </p:txBody>
        </p:sp>
        <p:grpSp>
          <p:nvGrpSpPr>
            <p:cNvPr id="20" name="组合 19"/>
            <p:cNvGrpSpPr/>
            <p:nvPr/>
          </p:nvGrpSpPr>
          <p:grpSpPr>
            <a:xfrm>
              <a:off x="1137920" y="1991360"/>
              <a:ext cx="2875280" cy="2875280"/>
              <a:chOff x="1137920" y="1991360"/>
              <a:chExt cx="2875280" cy="2875280"/>
            </a:xfrm>
          </p:grpSpPr>
          <p:sp>
            <p:nvSpPr>
              <p:cNvPr id="27" name="矩形 26"/>
              <p:cNvSpPr/>
              <p:nvPr/>
            </p:nvSpPr>
            <p:spPr>
              <a:xfrm>
                <a:off x="1137920" y="1991360"/>
                <a:ext cx="2875280" cy="287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sp>
            <p:nvSpPr>
              <p:cNvPr id="28" name="文本框 27"/>
              <p:cNvSpPr txBox="1"/>
              <p:nvPr/>
            </p:nvSpPr>
            <p:spPr>
              <a:xfrm>
                <a:off x="1803400" y="2262806"/>
                <a:ext cx="1544320" cy="1931041"/>
              </a:xfrm>
              <a:prstGeom prst="rect">
                <a:avLst/>
              </a:prstGeom>
              <a:noFill/>
            </p:spPr>
            <p:txBody>
              <a:bodyPr wrap="square" rtlCol="0">
                <a:spAutoFit/>
              </a:bodyPr>
              <a:lstStyle/>
              <a:p>
                <a:pPr algn="ctr">
                  <a:lnSpc>
                    <a:spcPct val="140000"/>
                  </a:lnSpc>
                </a:pPr>
                <a:r>
                  <a:rPr lang="en-US" altLang="zh-CN" sz="9600" dirty="0">
                    <a:solidFill>
                      <a:schemeClr val="bg1"/>
                    </a:solidFill>
                    <a:effectLst>
                      <a:outerShdw blurRad="76200" sx="107000" sy="107000" algn="ctr" rotWithShape="0">
                        <a:prstClr val="black">
                          <a:alpha val="49000"/>
                        </a:prstClr>
                      </a:outerShdw>
                    </a:effectLst>
                    <a:cs typeface="+mn-ea"/>
                    <a:sym typeface="+mn-lt"/>
                  </a:rPr>
                  <a:t>2</a:t>
                </a:r>
                <a:endParaRPr lang="zh-CN" altLang="en-US" sz="9600" dirty="0">
                  <a:solidFill>
                    <a:schemeClr val="bg1"/>
                  </a:solidFill>
                  <a:effectLst>
                    <a:outerShdw blurRad="76200" sx="107000" sy="107000" algn="ctr" rotWithShape="0">
                      <a:prstClr val="black">
                        <a:alpha val="49000"/>
                      </a:prstClr>
                    </a:outerShdw>
                  </a:effectLst>
                  <a:cs typeface="+mn-ea"/>
                  <a:sym typeface="+mn-lt"/>
                </a:endParaRPr>
              </a:p>
            </p:txBody>
          </p:sp>
          <p:sp>
            <p:nvSpPr>
              <p:cNvPr id="29" name="直角三角形 28"/>
              <p:cNvSpPr/>
              <p:nvPr/>
            </p:nvSpPr>
            <p:spPr>
              <a:xfrm>
                <a:off x="1137920" y="1991360"/>
                <a:ext cx="1615440" cy="2875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sp>
            <p:nvSpPr>
              <p:cNvPr id="30" name="文本框 29"/>
              <p:cNvSpPr txBox="1"/>
              <p:nvPr/>
            </p:nvSpPr>
            <p:spPr>
              <a:xfrm>
                <a:off x="1259840" y="3797565"/>
                <a:ext cx="2631440" cy="1069075"/>
              </a:xfrm>
              <a:prstGeom prst="rect">
                <a:avLst/>
              </a:prstGeom>
              <a:noFill/>
            </p:spPr>
            <p:txBody>
              <a:bodyPr wrap="square" rtlCol="0">
                <a:spAutoFit/>
              </a:bodyPr>
              <a:lstStyle/>
              <a:p>
                <a:pPr algn="ctr">
                  <a:lnSpc>
                    <a:spcPct val="140000"/>
                  </a:lnSpc>
                </a:pPr>
                <a:r>
                  <a:rPr lang="en-US" altLang="zh-CN" sz="2400" b="1" spc="600" dirty="0">
                    <a:solidFill>
                      <a:schemeClr val="bg1"/>
                    </a:solidFill>
                    <a:cs typeface="+mn-ea"/>
                    <a:sym typeface="+mn-lt"/>
                  </a:rPr>
                  <a:t>PART </a:t>
                </a:r>
              </a:p>
              <a:p>
                <a:pPr algn="ctr">
                  <a:lnSpc>
                    <a:spcPct val="140000"/>
                  </a:lnSpc>
                </a:pPr>
                <a:r>
                  <a:rPr lang="en-US" altLang="zh-CN" sz="2400" b="1" spc="600" dirty="0">
                    <a:solidFill>
                      <a:schemeClr val="bg1"/>
                    </a:solidFill>
                    <a:cs typeface="+mn-ea"/>
                    <a:sym typeface="+mn-lt"/>
                  </a:rPr>
                  <a:t>TWO</a:t>
                </a:r>
                <a:endParaRPr lang="zh-CN" altLang="en-US" sz="2400" b="1" spc="600" dirty="0">
                  <a:solidFill>
                    <a:schemeClr val="bg1"/>
                  </a:solidFill>
                  <a:cs typeface="+mn-ea"/>
                  <a:sym typeface="+mn-lt"/>
                </a:endParaRPr>
              </a:p>
            </p:txBody>
          </p:sp>
        </p:grpSp>
      </p:grpSp>
      <p:pic>
        <p:nvPicPr>
          <p:cNvPr id="2" name="图片 1">
            <a:extLst>
              <a:ext uri="{FF2B5EF4-FFF2-40B4-BE49-F238E27FC236}">
                <a16:creationId xmlns:a16="http://schemas.microsoft.com/office/drawing/2014/main" id="{810CF83E-F78D-4218-9A2F-D43EA8A2E4C9}"/>
              </a:ext>
            </a:extLst>
          </p:cNvPr>
          <p:cNvPicPr>
            <a:picLocks noChangeAspect="1"/>
          </p:cNvPicPr>
          <p:nvPr/>
        </p:nvPicPr>
        <p:blipFill>
          <a:blip r:embed="rId3"/>
          <a:stretch>
            <a:fillRect/>
          </a:stretch>
        </p:blipFill>
        <p:spPr>
          <a:xfrm>
            <a:off x="4013200" y="2743200"/>
            <a:ext cx="8168678" cy="14839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1. </a:t>
            </a:r>
            <a:r>
              <a:rPr lang="zh-CN" altLang="en-US" sz="2000" b="1" spc="600" dirty="0">
                <a:solidFill>
                  <a:schemeClr val="accent1">
                    <a:lumMod val="75000"/>
                  </a:schemeClr>
                </a:solidFill>
                <a:cs typeface="+mn-ea"/>
                <a:sym typeface="+mn-lt"/>
              </a:rPr>
              <a:t>动机</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针对</a:t>
            </a:r>
            <a:r>
              <a:rPr lang="en-US" altLang="zh-CN" b="1" dirty="0"/>
              <a:t>LIME</a:t>
            </a:r>
            <a:r>
              <a:rPr lang="zh-CN" altLang="en-US" b="1" dirty="0"/>
              <a:t>的缺点：</a:t>
            </a:r>
            <a:r>
              <a:rPr lang="zh-CN" altLang="en-US" dirty="0"/>
              <a:t>无法确定解释器在哪些范围内是可靠的。</a:t>
            </a:r>
          </a:p>
        </p:txBody>
      </p:sp>
      <p:pic>
        <p:nvPicPr>
          <p:cNvPr id="5" name="图片 4">
            <a:extLst>
              <a:ext uri="{FF2B5EF4-FFF2-40B4-BE49-F238E27FC236}">
                <a16:creationId xmlns:a16="http://schemas.microsoft.com/office/drawing/2014/main" id="{F3776685-9C81-4219-A798-7A4E27C7A0E1}"/>
              </a:ext>
            </a:extLst>
          </p:cNvPr>
          <p:cNvPicPr>
            <a:picLocks noChangeAspect="1"/>
          </p:cNvPicPr>
          <p:nvPr/>
        </p:nvPicPr>
        <p:blipFill rotWithShape="1">
          <a:blip r:embed="rId6"/>
          <a:srcRect r="191" b="25677"/>
          <a:stretch/>
        </p:blipFill>
        <p:spPr>
          <a:xfrm>
            <a:off x="3195671" y="2028756"/>
            <a:ext cx="5142084" cy="3359321"/>
          </a:xfrm>
          <a:prstGeom prst="rect">
            <a:avLst/>
          </a:prstGeom>
        </p:spPr>
      </p:pic>
      <p:sp>
        <p:nvSpPr>
          <p:cNvPr id="9" name="矩形 8">
            <a:extLst>
              <a:ext uri="{FF2B5EF4-FFF2-40B4-BE49-F238E27FC236}">
                <a16:creationId xmlns:a16="http://schemas.microsoft.com/office/drawing/2014/main" id="{3E04090F-EC21-4313-923E-3CCC44685996}"/>
              </a:ext>
            </a:extLst>
          </p:cNvPr>
          <p:cNvSpPr/>
          <p:nvPr/>
        </p:nvSpPr>
        <p:spPr>
          <a:xfrm>
            <a:off x="2759844" y="5438742"/>
            <a:ext cx="6013737" cy="646331"/>
          </a:xfrm>
          <a:prstGeom prst="rect">
            <a:avLst/>
          </a:prstGeom>
        </p:spPr>
        <p:txBody>
          <a:bodyPr wrap="square">
            <a:spAutoFit/>
          </a:bodyPr>
          <a:lstStyle/>
          <a:p>
            <a:pPr algn="ctr"/>
            <a:r>
              <a:rPr lang="zh-CN" altLang="en-US" dirty="0"/>
              <a:t>如果人们把左边的解释应用到右边的句子，人们可能会倾向于认为</a:t>
            </a:r>
            <a:r>
              <a:rPr lang="en-US" altLang="zh-CN" dirty="0"/>
              <a:t>not</a:t>
            </a:r>
            <a:r>
              <a:rPr lang="zh-CN" altLang="en-US" dirty="0"/>
              <a:t>这个词会有积极的影响，但事实并非如此</a:t>
            </a:r>
            <a:r>
              <a:rPr lang="en-US" altLang="zh-CN" dirty="0"/>
              <a:t>.</a:t>
            </a:r>
            <a:endParaRPr lang="zh-CN" altLang="en-US" dirty="0"/>
          </a:p>
        </p:txBody>
      </p:sp>
    </p:spTree>
    <p:extLst>
      <p:ext uri="{BB962C8B-B14F-4D97-AF65-F5344CB8AC3E}">
        <p14:creationId xmlns:p14="http://schemas.microsoft.com/office/powerpoint/2010/main" val="486806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endParaRPr lang="zh-CN" altLang="en-US" sz="2000" b="1" spc="600" dirty="0">
              <a:solidFill>
                <a:schemeClr val="accent1">
                  <a:lumMod val="75000"/>
                </a:schemeClr>
              </a:solidFill>
              <a:cs typeface="+mn-ea"/>
              <a:sym typeface="+mn-lt"/>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923330"/>
          </a:xfrm>
          <a:prstGeom prst="rect">
            <a:avLst/>
          </a:prstGeom>
        </p:spPr>
        <p:txBody>
          <a:bodyPr wrap="square">
            <a:spAutoFit/>
          </a:bodyPr>
          <a:lstStyle/>
          <a:p>
            <a:r>
              <a:rPr lang="zh-CN" altLang="en-US" b="1" dirty="0"/>
              <a:t>总体思想：</a:t>
            </a:r>
            <a:r>
              <a:rPr lang="zh-CN" altLang="en-US" dirty="0"/>
              <a:t>在特征里面找到一个最小的子集，只要任一实例出现这个特征子集，那么黑盒的预测结果就是相同的</a:t>
            </a:r>
            <a:r>
              <a:rPr lang="en-US" altLang="zh-CN" dirty="0"/>
              <a:t>(</a:t>
            </a:r>
            <a:r>
              <a:rPr lang="en-US" altLang="zh-CN" dirty="0">
                <a:solidFill>
                  <a:srgbClr val="FF0000"/>
                </a:solidFill>
              </a:rPr>
              <a:t>IF-THEN</a:t>
            </a:r>
            <a:r>
              <a:rPr lang="zh-CN" altLang="en-US" dirty="0">
                <a:solidFill>
                  <a:srgbClr val="FF0000"/>
                </a:solidFill>
              </a:rPr>
              <a:t>规则</a:t>
            </a:r>
            <a:r>
              <a:rPr lang="en-US" altLang="zh-CN" dirty="0"/>
              <a:t>)</a:t>
            </a:r>
            <a:r>
              <a:rPr lang="zh-CN" altLang="en-US" dirty="0"/>
              <a:t>，与其他特征无关，这个子集就可以用作可解释性，也可以视作是该黑盒模型的锚点。</a:t>
            </a:r>
          </a:p>
        </p:txBody>
      </p:sp>
      <p:pic>
        <p:nvPicPr>
          <p:cNvPr id="10" name="Picture 2" descr="https://pic2.zhimg.com/80/v2-77b96087727a3b6324e1078d61ef7901_720w.jpg">
            <a:extLst>
              <a:ext uri="{FF2B5EF4-FFF2-40B4-BE49-F238E27FC236}">
                <a16:creationId xmlns:a16="http://schemas.microsoft.com/office/drawing/2014/main" id="{E235C348-F38D-4078-AC87-83CA3A3EB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780" y="2771039"/>
            <a:ext cx="5375786" cy="2687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02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做法：</a:t>
            </a:r>
            <a:r>
              <a:rPr lang="zh-CN" altLang="en-US" dirty="0"/>
              <a:t>对于一个锚点（特征子集）</a:t>
            </a:r>
            <a:r>
              <a:rPr lang="en-US" altLang="zh-CN" dirty="0"/>
              <a:t>A</a:t>
            </a:r>
            <a:r>
              <a:rPr lang="zh-CN" altLang="en-US" dirty="0"/>
              <a:t>，其可以定义为：</a:t>
            </a:r>
          </a:p>
        </p:txBody>
      </p:sp>
      <p:pic>
        <p:nvPicPr>
          <p:cNvPr id="11" name="图片 10">
            <a:extLst>
              <a:ext uri="{FF2B5EF4-FFF2-40B4-BE49-F238E27FC236}">
                <a16:creationId xmlns:a16="http://schemas.microsoft.com/office/drawing/2014/main" id="{CFE3E5A6-3528-4EB8-854D-9452CD396793}"/>
              </a:ext>
            </a:extLst>
          </p:cNvPr>
          <p:cNvPicPr>
            <a:picLocks noChangeAspect="1"/>
          </p:cNvPicPr>
          <p:nvPr/>
        </p:nvPicPr>
        <p:blipFill>
          <a:blip r:embed="rId6"/>
          <a:stretch>
            <a:fillRect/>
          </a:stretch>
        </p:blipFill>
        <p:spPr>
          <a:xfrm>
            <a:off x="3579698" y="1720224"/>
            <a:ext cx="4522084" cy="489045"/>
          </a:xfrm>
          <a:prstGeom prst="rect">
            <a:avLst/>
          </a:prstGeom>
        </p:spPr>
      </p:pic>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D6465C7B-0CDB-4B26-B00B-74BE8A02B0F0}"/>
                  </a:ext>
                </a:extLst>
              </p:cNvPr>
              <p:cNvSpPr/>
              <p:nvPr/>
            </p:nvSpPr>
            <p:spPr>
              <a:xfrm>
                <a:off x="1833818" y="2731925"/>
                <a:ext cx="8524363" cy="1916807"/>
              </a:xfrm>
              <a:prstGeom prst="rect">
                <a:avLst/>
              </a:prstGeom>
            </p:spPr>
            <p:txBody>
              <a:bodyPr wrap="square">
                <a:spAutoFit/>
              </a:bodyPr>
              <a:lstStyle/>
              <a:p>
                <a:pPr marL="285750" indent="-285750">
                  <a:lnSpc>
                    <a:spcPts val="2400"/>
                  </a:lnSpc>
                  <a:buFont typeface="Arial" panose="020B0604020202020204" pitchFamily="34" charset="0"/>
                  <a:buChar char="•"/>
                </a:pPr>
                <a:r>
                  <a:rPr lang="en-US" altLang="zh-CN" dirty="0"/>
                  <a:t>x</a:t>
                </a:r>
                <a:r>
                  <a:rPr lang="zh-CN" altLang="en-US" dirty="0"/>
                  <a:t> 是要解释的实例；</a:t>
                </a:r>
              </a:p>
              <a:p>
                <a:pPr marL="285750" indent="-285750">
                  <a:lnSpc>
                    <a:spcPts val="2400"/>
                  </a:lnSpc>
                  <a:buFont typeface="Arial" panose="020B0604020202020204" pitchFamily="34" charset="0"/>
                  <a:buChar char="•"/>
                </a:pPr>
                <a:r>
                  <a:rPr lang="en-US" altLang="zh-CN" dirty="0"/>
                  <a:t>A</a:t>
                </a:r>
                <a:r>
                  <a:rPr lang="zh-CN" altLang="en-US" dirty="0"/>
                  <a:t>就是锚点，表示为一个特征集，当所有特征都能与 </a:t>
                </a:r>
                <a:r>
                  <a:rPr lang="en-US" altLang="zh-CN" dirty="0"/>
                  <a:t>x </a:t>
                </a:r>
                <a:r>
                  <a:rPr lang="zh-CN" altLang="en-US" dirty="0"/>
                  <a:t>的特征值有所对应时，</a:t>
                </a:r>
                <a:r>
                  <a:rPr lang="en-US" altLang="zh-CN" dirty="0"/>
                  <a:t>A(x)=1</a:t>
                </a:r>
                <a:r>
                  <a:rPr lang="zh-CN" altLang="en-US" dirty="0"/>
                  <a:t> ；</a:t>
                </a:r>
              </a:p>
              <a:p>
                <a:pPr marL="285750" indent="-285750">
                  <a:lnSpc>
                    <a:spcPts val="2400"/>
                  </a:lnSpc>
                  <a:buFont typeface="Arial" panose="020B0604020202020204" pitchFamily="34" charset="0"/>
                  <a:buChar char="•"/>
                </a:pPr>
                <a:r>
                  <a:rPr lang="en-US" altLang="zh-CN" dirty="0"/>
                  <a:t>f</a:t>
                </a:r>
                <a:r>
                  <a:rPr lang="zh-CN" altLang="en-US" dirty="0"/>
                  <a:t>是要解释的黑盒模型，例如一个神经网络，他能对任何  输出一个预测标签；</a:t>
                </a:r>
              </a:p>
              <a:p>
                <a:pPr marL="285750" indent="-285750">
                  <a:lnSpc>
                    <a:spcPts val="2400"/>
                  </a:lnSpc>
                  <a:buFont typeface="Arial" panose="020B0604020202020204" pitchFamily="34" charset="0"/>
                  <a:buChar char="•"/>
                </a:pPr>
                <a:r>
                  <a:rPr lang="en-US" altLang="zh-CN" dirty="0"/>
                  <a:t>D(*|A)</a:t>
                </a:r>
                <a:r>
                  <a:rPr lang="zh-CN" altLang="en-US" dirty="0"/>
                  <a:t>是在对于一个确定的锚点 </a:t>
                </a:r>
                <a:r>
                  <a:rPr lang="en-US" altLang="zh-CN" dirty="0"/>
                  <a:t>A</a:t>
                </a:r>
                <a:r>
                  <a:rPr lang="zh-CN" altLang="en-US" dirty="0"/>
                  <a:t>下， </a:t>
                </a:r>
                <a:r>
                  <a:rPr lang="en-US" altLang="zh-CN" dirty="0"/>
                  <a:t>x</a:t>
                </a:r>
                <a:r>
                  <a:rPr lang="zh-CN" altLang="en-US" dirty="0"/>
                  <a:t>邻居的分布情况；</a:t>
                </a:r>
              </a:p>
              <a:p>
                <a:pPr marL="285750" indent="-285750">
                  <a:lnSpc>
                    <a:spcPts val="2400"/>
                  </a:lnSpc>
                  <a:buFont typeface="Arial" panose="020B0604020202020204" pitchFamily="34" charset="0"/>
                  <a:buChar char="•"/>
                </a:pPr>
                <a14:m>
                  <m:oMath xmlns:m="http://schemas.openxmlformats.org/officeDocument/2006/math">
                    <m:r>
                      <a:rPr lang="zh-CN" altLang="en-US" b="0" i="1" smtClean="0">
                        <a:latin typeface="Cambria Math" panose="02040503050406030204" pitchFamily="18" charset="0"/>
                      </a:rPr>
                      <m:t>𝜏</m:t>
                    </m:r>
                  </m:oMath>
                </a14:m>
                <a:r>
                  <a:rPr lang="zh-CN" altLang="en-US" dirty="0"/>
                  <a:t>是一个精确度阈值，只有在局部满足超过该阈值的规则，才视作可用的结果。</a:t>
                </a:r>
              </a:p>
            </p:txBody>
          </p:sp>
        </mc:Choice>
        <mc:Fallback>
          <p:sp>
            <p:nvSpPr>
              <p:cNvPr id="12" name="矩形 11">
                <a:extLst>
                  <a:ext uri="{FF2B5EF4-FFF2-40B4-BE49-F238E27FC236}">
                    <a16:creationId xmlns:a16="http://schemas.microsoft.com/office/drawing/2014/main" id="{D6465C7B-0CDB-4B26-B00B-74BE8A02B0F0}"/>
                  </a:ext>
                </a:extLst>
              </p:cNvPr>
              <p:cNvSpPr>
                <a:spLocks noRot="1" noChangeAspect="1" noMove="1" noResize="1" noEditPoints="1" noAdjustHandles="1" noChangeArrowheads="1" noChangeShapeType="1" noTextEdit="1"/>
              </p:cNvSpPr>
              <p:nvPr/>
            </p:nvSpPr>
            <p:spPr>
              <a:xfrm>
                <a:off x="1833818" y="2731925"/>
                <a:ext cx="8524363" cy="1916807"/>
              </a:xfrm>
              <a:prstGeom prst="rect">
                <a:avLst/>
              </a:prstGeom>
              <a:blipFill>
                <a:blip r:embed="rId7"/>
                <a:stretch>
                  <a:fillRect l="-501" t="-952" b="-412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3482C745-2D3D-41FF-8DA1-0601039ECBE4}"/>
              </a:ext>
            </a:extLst>
          </p:cNvPr>
          <p:cNvPicPr>
            <a:picLocks noChangeAspect="1"/>
          </p:cNvPicPr>
          <p:nvPr/>
        </p:nvPicPr>
        <p:blipFill>
          <a:blip r:embed="rId8"/>
          <a:stretch>
            <a:fillRect/>
          </a:stretch>
        </p:blipFill>
        <p:spPr>
          <a:xfrm>
            <a:off x="2542017" y="4837458"/>
            <a:ext cx="6912077" cy="1469897"/>
          </a:xfrm>
          <a:prstGeom prst="rect">
            <a:avLst/>
          </a:prstGeom>
        </p:spPr>
      </p:pic>
    </p:spTree>
    <p:extLst>
      <p:ext uri="{BB962C8B-B14F-4D97-AF65-F5344CB8AC3E}">
        <p14:creationId xmlns:p14="http://schemas.microsoft.com/office/powerpoint/2010/main" val="1970693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一个简单的例子：文本分类</a:t>
            </a:r>
            <a:endParaRPr lang="zh-CN" altLang="en-US" dirty="0"/>
          </a:p>
        </p:txBody>
      </p:sp>
      <p:pic>
        <p:nvPicPr>
          <p:cNvPr id="11" name="图片 10">
            <a:extLst>
              <a:ext uri="{FF2B5EF4-FFF2-40B4-BE49-F238E27FC236}">
                <a16:creationId xmlns:a16="http://schemas.microsoft.com/office/drawing/2014/main" id="{CFE3E5A6-3528-4EB8-854D-9452CD396793}"/>
              </a:ext>
            </a:extLst>
          </p:cNvPr>
          <p:cNvPicPr>
            <a:picLocks noChangeAspect="1"/>
          </p:cNvPicPr>
          <p:nvPr/>
        </p:nvPicPr>
        <p:blipFill>
          <a:blip r:embed="rId6"/>
          <a:stretch>
            <a:fillRect/>
          </a:stretch>
        </p:blipFill>
        <p:spPr>
          <a:xfrm>
            <a:off x="3579698" y="1720224"/>
            <a:ext cx="4522084" cy="489045"/>
          </a:xfrm>
          <a:prstGeom prst="rect">
            <a:avLst/>
          </a:prstGeom>
        </p:spPr>
      </p:pic>
      <p:pic>
        <p:nvPicPr>
          <p:cNvPr id="5" name="图片 4">
            <a:extLst>
              <a:ext uri="{FF2B5EF4-FFF2-40B4-BE49-F238E27FC236}">
                <a16:creationId xmlns:a16="http://schemas.microsoft.com/office/drawing/2014/main" id="{0094BD73-04DD-4F7C-A581-EF3476908D8A}"/>
              </a:ext>
            </a:extLst>
          </p:cNvPr>
          <p:cNvPicPr>
            <a:picLocks noChangeAspect="1"/>
          </p:cNvPicPr>
          <p:nvPr/>
        </p:nvPicPr>
        <p:blipFill>
          <a:blip r:embed="rId7"/>
          <a:stretch>
            <a:fillRect/>
          </a:stretch>
        </p:blipFill>
        <p:spPr>
          <a:xfrm>
            <a:off x="2150243" y="2662920"/>
            <a:ext cx="7380993" cy="3274800"/>
          </a:xfrm>
          <a:prstGeom prst="rect">
            <a:avLst/>
          </a:prstGeom>
        </p:spPr>
      </p:pic>
      <p:cxnSp>
        <p:nvCxnSpPr>
          <p:cNvPr id="14" name="直接箭头连接符 13">
            <a:extLst>
              <a:ext uri="{FF2B5EF4-FFF2-40B4-BE49-F238E27FC236}">
                <a16:creationId xmlns:a16="http://schemas.microsoft.com/office/drawing/2014/main" id="{EA033D1F-BDB3-4656-A67C-7B54357E15C7}"/>
              </a:ext>
            </a:extLst>
          </p:cNvPr>
          <p:cNvCxnSpPr>
            <a:cxnSpLocks/>
          </p:cNvCxnSpPr>
          <p:nvPr/>
        </p:nvCxnSpPr>
        <p:spPr>
          <a:xfrm>
            <a:off x="3256733" y="2802194"/>
            <a:ext cx="322965" cy="334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3B7A3017-4BB4-401B-9E75-EAAD2E159C7B}"/>
              </a:ext>
            </a:extLst>
          </p:cNvPr>
          <p:cNvPicPr>
            <a:picLocks noChangeAspect="1"/>
          </p:cNvPicPr>
          <p:nvPr/>
        </p:nvPicPr>
        <p:blipFill>
          <a:blip r:embed="rId8"/>
          <a:stretch>
            <a:fillRect/>
          </a:stretch>
        </p:blipFill>
        <p:spPr>
          <a:xfrm>
            <a:off x="2291672" y="2547949"/>
            <a:ext cx="3285113" cy="254245"/>
          </a:xfrm>
          <a:prstGeom prst="rect">
            <a:avLst/>
          </a:prstGeom>
        </p:spPr>
      </p:pic>
    </p:spTree>
    <p:extLst>
      <p:ext uri="{BB962C8B-B14F-4D97-AF65-F5344CB8AC3E}">
        <p14:creationId xmlns:p14="http://schemas.microsoft.com/office/powerpoint/2010/main" val="1472918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更具体的例子：结构化预测</a:t>
            </a:r>
            <a:endParaRPr lang="zh-CN" altLang="en-US" dirty="0"/>
          </a:p>
        </p:txBody>
      </p:sp>
      <p:pic>
        <p:nvPicPr>
          <p:cNvPr id="11" name="图片 10">
            <a:extLst>
              <a:ext uri="{FF2B5EF4-FFF2-40B4-BE49-F238E27FC236}">
                <a16:creationId xmlns:a16="http://schemas.microsoft.com/office/drawing/2014/main" id="{CFE3E5A6-3528-4EB8-854D-9452CD396793}"/>
              </a:ext>
            </a:extLst>
          </p:cNvPr>
          <p:cNvPicPr>
            <a:picLocks noChangeAspect="1"/>
          </p:cNvPicPr>
          <p:nvPr/>
        </p:nvPicPr>
        <p:blipFill>
          <a:blip r:embed="rId6"/>
          <a:stretch>
            <a:fillRect/>
          </a:stretch>
        </p:blipFill>
        <p:spPr>
          <a:xfrm>
            <a:off x="3579698" y="1720224"/>
            <a:ext cx="4522084" cy="489045"/>
          </a:xfrm>
          <a:prstGeom prst="rect">
            <a:avLst/>
          </a:prstGeom>
        </p:spPr>
      </p:pic>
      <p:pic>
        <p:nvPicPr>
          <p:cNvPr id="7" name="图片 6">
            <a:extLst>
              <a:ext uri="{FF2B5EF4-FFF2-40B4-BE49-F238E27FC236}">
                <a16:creationId xmlns:a16="http://schemas.microsoft.com/office/drawing/2014/main" id="{D317993F-2473-4442-9A99-158C6B5AA888}"/>
              </a:ext>
            </a:extLst>
          </p:cNvPr>
          <p:cNvPicPr>
            <a:picLocks noChangeAspect="1"/>
          </p:cNvPicPr>
          <p:nvPr/>
        </p:nvPicPr>
        <p:blipFill>
          <a:blip r:embed="rId7"/>
          <a:stretch>
            <a:fillRect/>
          </a:stretch>
        </p:blipFill>
        <p:spPr>
          <a:xfrm>
            <a:off x="2825967" y="3136491"/>
            <a:ext cx="5521825" cy="2664331"/>
          </a:xfrm>
          <a:prstGeom prst="rect">
            <a:avLst/>
          </a:prstGeom>
        </p:spPr>
      </p:pic>
      <p:sp>
        <p:nvSpPr>
          <p:cNvPr id="8" name="矩形 7">
            <a:extLst>
              <a:ext uri="{FF2B5EF4-FFF2-40B4-BE49-F238E27FC236}">
                <a16:creationId xmlns:a16="http://schemas.microsoft.com/office/drawing/2014/main" id="{AE01FFF1-0D84-4DD3-B1E9-5EE8D9181BFF}"/>
              </a:ext>
            </a:extLst>
          </p:cNvPr>
          <p:cNvSpPr/>
          <p:nvPr/>
        </p:nvSpPr>
        <p:spPr>
          <a:xfrm>
            <a:off x="5161935" y="3048000"/>
            <a:ext cx="1720646" cy="237940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260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grpSp>
        <p:nvGrpSpPr>
          <p:cNvPr id="18" name="组合 17"/>
          <p:cNvGrpSpPr/>
          <p:nvPr/>
        </p:nvGrpSpPr>
        <p:grpSpPr>
          <a:xfrm>
            <a:off x="0" y="1991360"/>
            <a:ext cx="12192000" cy="4866640"/>
            <a:chOff x="0" y="1991360"/>
            <a:chExt cx="12192000" cy="4866640"/>
          </a:xfrm>
        </p:grpSpPr>
        <p:sp>
          <p:nvSpPr>
            <p:cNvPr id="19" name="矩形 18"/>
            <p:cNvSpPr/>
            <p:nvPr/>
          </p:nvSpPr>
          <p:spPr>
            <a:xfrm>
              <a:off x="0" y="3429000"/>
              <a:ext cx="1219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grpSp>
          <p:nvGrpSpPr>
            <p:cNvPr id="20" name="组合 19"/>
            <p:cNvGrpSpPr/>
            <p:nvPr/>
          </p:nvGrpSpPr>
          <p:grpSpPr>
            <a:xfrm>
              <a:off x="1137920" y="1991360"/>
              <a:ext cx="2875280" cy="2875280"/>
              <a:chOff x="1137920" y="1991360"/>
              <a:chExt cx="2875280" cy="2875280"/>
            </a:xfrm>
          </p:grpSpPr>
          <p:sp>
            <p:nvSpPr>
              <p:cNvPr id="27" name="矩形 26"/>
              <p:cNvSpPr/>
              <p:nvPr/>
            </p:nvSpPr>
            <p:spPr>
              <a:xfrm>
                <a:off x="1137920" y="1991360"/>
                <a:ext cx="2875280" cy="287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sp>
            <p:nvSpPr>
              <p:cNvPr id="28" name="文本框 27"/>
              <p:cNvSpPr txBox="1"/>
              <p:nvPr/>
            </p:nvSpPr>
            <p:spPr>
              <a:xfrm>
                <a:off x="1803400" y="2443450"/>
                <a:ext cx="1544320" cy="1931041"/>
              </a:xfrm>
              <a:prstGeom prst="rect">
                <a:avLst/>
              </a:prstGeom>
              <a:noFill/>
            </p:spPr>
            <p:txBody>
              <a:bodyPr wrap="square" rtlCol="0">
                <a:spAutoFit/>
              </a:bodyPr>
              <a:lstStyle/>
              <a:p>
                <a:pPr algn="ctr">
                  <a:lnSpc>
                    <a:spcPct val="140000"/>
                  </a:lnSpc>
                </a:pPr>
                <a:r>
                  <a:rPr lang="en-US" altLang="zh-CN" sz="9600" dirty="0">
                    <a:solidFill>
                      <a:schemeClr val="bg1"/>
                    </a:solidFill>
                    <a:effectLst>
                      <a:outerShdw blurRad="76200" sx="107000" sy="107000" algn="ctr" rotWithShape="0">
                        <a:prstClr val="black">
                          <a:alpha val="49000"/>
                        </a:prstClr>
                      </a:outerShdw>
                    </a:effectLst>
                    <a:cs typeface="+mn-ea"/>
                    <a:sym typeface="+mn-lt"/>
                  </a:rPr>
                  <a:t>1</a:t>
                </a:r>
                <a:endParaRPr lang="zh-CN" altLang="en-US" sz="9600" dirty="0">
                  <a:solidFill>
                    <a:schemeClr val="bg1"/>
                  </a:solidFill>
                  <a:effectLst>
                    <a:outerShdw blurRad="76200" sx="107000" sy="107000" algn="ctr" rotWithShape="0">
                      <a:prstClr val="black">
                        <a:alpha val="49000"/>
                      </a:prstClr>
                    </a:outerShdw>
                  </a:effectLst>
                  <a:cs typeface="+mn-ea"/>
                  <a:sym typeface="+mn-lt"/>
                </a:endParaRPr>
              </a:p>
            </p:txBody>
          </p:sp>
          <p:sp>
            <p:nvSpPr>
              <p:cNvPr id="29" name="直角三角形 28"/>
              <p:cNvSpPr/>
              <p:nvPr/>
            </p:nvSpPr>
            <p:spPr>
              <a:xfrm>
                <a:off x="1137920" y="1991360"/>
                <a:ext cx="1615440" cy="2875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cs typeface="+mn-ea"/>
                  <a:sym typeface="+mn-lt"/>
                </a:endParaRPr>
              </a:p>
            </p:txBody>
          </p:sp>
          <p:sp>
            <p:nvSpPr>
              <p:cNvPr id="30" name="文本框 29"/>
              <p:cNvSpPr txBox="1"/>
              <p:nvPr/>
            </p:nvSpPr>
            <p:spPr>
              <a:xfrm>
                <a:off x="1259840" y="3978209"/>
                <a:ext cx="2631440" cy="552011"/>
              </a:xfrm>
              <a:prstGeom prst="rect">
                <a:avLst/>
              </a:prstGeom>
              <a:noFill/>
            </p:spPr>
            <p:txBody>
              <a:bodyPr wrap="square" rtlCol="0">
                <a:spAutoFit/>
              </a:bodyPr>
              <a:lstStyle/>
              <a:p>
                <a:pPr algn="ctr">
                  <a:lnSpc>
                    <a:spcPct val="140000"/>
                  </a:lnSpc>
                </a:pPr>
                <a:r>
                  <a:rPr lang="en-US" altLang="zh-CN" sz="2400" b="1" spc="600" dirty="0">
                    <a:solidFill>
                      <a:schemeClr val="bg1"/>
                    </a:solidFill>
                    <a:cs typeface="+mn-ea"/>
                    <a:sym typeface="+mn-lt"/>
                  </a:rPr>
                  <a:t>PART ONE</a:t>
                </a:r>
                <a:endParaRPr lang="zh-CN" altLang="en-US" sz="2400" b="1" spc="600" dirty="0">
                  <a:solidFill>
                    <a:schemeClr val="bg1"/>
                  </a:solidFill>
                  <a:cs typeface="+mn-ea"/>
                  <a:sym typeface="+mn-lt"/>
                </a:endParaRPr>
              </a:p>
            </p:txBody>
          </p:sp>
        </p:grpSp>
        <p:sp>
          <p:nvSpPr>
            <p:cNvPr id="21" name="文本框 20"/>
            <p:cNvSpPr txBox="1"/>
            <p:nvPr/>
          </p:nvSpPr>
          <p:spPr>
            <a:xfrm>
              <a:off x="4952277" y="3571943"/>
              <a:ext cx="5078413" cy="628634"/>
            </a:xfrm>
            <a:prstGeom prst="rect">
              <a:avLst/>
            </a:prstGeom>
            <a:noFill/>
          </p:spPr>
          <p:txBody>
            <a:bodyPr wrap="square" rtlCol="0">
              <a:spAutoFit/>
            </a:bodyPr>
            <a:lstStyle/>
            <a:p>
              <a:pPr>
                <a:lnSpc>
                  <a:spcPct val="140000"/>
                </a:lnSpc>
              </a:pPr>
              <a:r>
                <a:rPr lang="en-US" altLang="zh-CN" sz="2800" b="1" dirty="0">
                  <a:cs typeface="+mn-ea"/>
                  <a:sym typeface="+mn-lt"/>
                </a:rPr>
                <a:t>Time Series Forecast</a:t>
              </a:r>
              <a:endParaRPr lang="zh-CN" altLang="en-US" sz="2800" b="1" dirty="0">
                <a:cs typeface="+mn-ea"/>
                <a:sym typeface="+mn-lt"/>
              </a:endParaRPr>
            </a:p>
          </p:txBody>
        </p:sp>
        <p:sp>
          <p:nvSpPr>
            <p:cNvPr id="23" name="文本框 22"/>
            <p:cNvSpPr txBox="1"/>
            <p:nvPr/>
          </p:nvSpPr>
          <p:spPr>
            <a:xfrm>
              <a:off x="4952278" y="2387015"/>
              <a:ext cx="5055322" cy="783484"/>
            </a:xfrm>
            <a:prstGeom prst="rect">
              <a:avLst/>
            </a:prstGeom>
            <a:noFill/>
          </p:spPr>
          <p:txBody>
            <a:bodyPr wrap="square" rtlCol="0">
              <a:spAutoFit/>
            </a:bodyPr>
            <a:lstStyle/>
            <a:p>
              <a:pPr>
                <a:lnSpc>
                  <a:spcPct val="140000"/>
                </a:lnSpc>
              </a:pPr>
              <a:r>
                <a:rPr lang="zh-CN" altLang="en-US" sz="3600" b="1" spc="1000" dirty="0">
                  <a:solidFill>
                    <a:schemeClr val="tx1">
                      <a:lumMod val="75000"/>
                      <a:lumOff val="25000"/>
                    </a:schemeClr>
                  </a:solidFill>
                  <a:cs typeface="+mn-ea"/>
                  <a:sym typeface="+mn-lt"/>
                </a:rPr>
                <a:t>时间序列预测</a:t>
              </a:r>
            </a:p>
          </p:txBody>
        </p:sp>
      </p:grpSp>
      <p:pic>
        <p:nvPicPr>
          <p:cNvPr id="2" name="图片 1">
            <a:extLst>
              <a:ext uri="{FF2B5EF4-FFF2-40B4-BE49-F238E27FC236}">
                <a16:creationId xmlns:a16="http://schemas.microsoft.com/office/drawing/2014/main" id="{660B0C68-09DF-4A2B-9436-CD331AF8615F}"/>
              </a:ext>
            </a:extLst>
          </p:cNvPr>
          <p:cNvPicPr>
            <a:picLocks noChangeAspect="1"/>
          </p:cNvPicPr>
          <p:nvPr/>
        </p:nvPicPr>
        <p:blipFill>
          <a:blip r:embed="rId4"/>
          <a:stretch>
            <a:fillRect/>
          </a:stretch>
        </p:blipFill>
        <p:spPr>
          <a:xfrm>
            <a:off x="4135120" y="2119710"/>
            <a:ext cx="7405556" cy="23611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更具体的例子：机器翻译（英语到葡萄牙语）</a:t>
            </a:r>
            <a:endParaRPr lang="zh-CN" altLang="en-US" dirty="0"/>
          </a:p>
        </p:txBody>
      </p:sp>
      <p:pic>
        <p:nvPicPr>
          <p:cNvPr id="11" name="图片 10">
            <a:extLst>
              <a:ext uri="{FF2B5EF4-FFF2-40B4-BE49-F238E27FC236}">
                <a16:creationId xmlns:a16="http://schemas.microsoft.com/office/drawing/2014/main" id="{CFE3E5A6-3528-4EB8-854D-9452CD396793}"/>
              </a:ext>
            </a:extLst>
          </p:cNvPr>
          <p:cNvPicPr>
            <a:picLocks noChangeAspect="1"/>
          </p:cNvPicPr>
          <p:nvPr/>
        </p:nvPicPr>
        <p:blipFill>
          <a:blip r:embed="rId6"/>
          <a:stretch>
            <a:fillRect/>
          </a:stretch>
        </p:blipFill>
        <p:spPr>
          <a:xfrm>
            <a:off x="3579698" y="1720224"/>
            <a:ext cx="4522084" cy="489045"/>
          </a:xfrm>
          <a:prstGeom prst="rect">
            <a:avLst/>
          </a:prstGeom>
        </p:spPr>
      </p:pic>
      <p:pic>
        <p:nvPicPr>
          <p:cNvPr id="5" name="图片 4">
            <a:extLst>
              <a:ext uri="{FF2B5EF4-FFF2-40B4-BE49-F238E27FC236}">
                <a16:creationId xmlns:a16="http://schemas.microsoft.com/office/drawing/2014/main" id="{E13417D4-5E1B-4455-A05D-F942170D0BA7}"/>
              </a:ext>
            </a:extLst>
          </p:cNvPr>
          <p:cNvPicPr>
            <a:picLocks noChangeAspect="1"/>
          </p:cNvPicPr>
          <p:nvPr/>
        </p:nvPicPr>
        <p:blipFill>
          <a:blip r:embed="rId7"/>
          <a:stretch>
            <a:fillRect/>
          </a:stretch>
        </p:blipFill>
        <p:spPr>
          <a:xfrm>
            <a:off x="2748021" y="2334566"/>
            <a:ext cx="6258327" cy="3237841"/>
          </a:xfrm>
          <a:prstGeom prst="rect">
            <a:avLst/>
          </a:prstGeom>
        </p:spPr>
      </p:pic>
    </p:spTree>
    <p:extLst>
      <p:ext uri="{BB962C8B-B14F-4D97-AF65-F5344CB8AC3E}">
        <p14:creationId xmlns:p14="http://schemas.microsoft.com/office/powerpoint/2010/main" val="1843462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更具体的例子：</a:t>
            </a:r>
            <a:endParaRPr lang="zh-CN" altLang="en-US" dirty="0"/>
          </a:p>
        </p:txBody>
      </p:sp>
      <p:pic>
        <p:nvPicPr>
          <p:cNvPr id="11" name="图片 10">
            <a:extLst>
              <a:ext uri="{FF2B5EF4-FFF2-40B4-BE49-F238E27FC236}">
                <a16:creationId xmlns:a16="http://schemas.microsoft.com/office/drawing/2014/main" id="{CFE3E5A6-3528-4EB8-854D-9452CD396793}"/>
              </a:ext>
            </a:extLst>
          </p:cNvPr>
          <p:cNvPicPr>
            <a:picLocks noChangeAspect="1"/>
          </p:cNvPicPr>
          <p:nvPr/>
        </p:nvPicPr>
        <p:blipFill>
          <a:blip r:embed="rId6"/>
          <a:stretch>
            <a:fillRect/>
          </a:stretch>
        </p:blipFill>
        <p:spPr>
          <a:xfrm>
            <a:off x="3579698" y="1720224"/>
            <a:ext cx="4522084" cy="489045"/>
          </a:xfrm>
          <a:prstGeom prst="rect">
            <a:avLst/>
          </a:prstGeom>
        </p:spPr>
      </p:pic>
      <p:pic>
        <p:nvPicPr>
          <p:cNvPr id="5" name="图片 4">
            <a:extLst>
              <a:ext uri="{FF2B5EF4-FFF2-40B4-BE49-F238E27FC236}">
                <a16:creationId xmlns:a16="http://schemas.microsoft.com/office/drawing/2014/main" id="{021A5C1C-A847-40F2-B7E4-A0238A6B5E23}"/>
              </a:ext>
            </a:extLst>
          </p:cNvPr>
          <p:cNvPicPr>
            <a:picLocks noChangeAspect="1"/>
          </p:cNvPicPr>
          <p:nvPr/>
        </p:nvPicPr>
        <p:blipFill>
          <a:blip r:embed="rId7"/>
          <a:stretch>
            <a:fillRect/>
          </a:stretch>
        </p:blipFill>
        <p:spPr>
          <a:xfrm>
            <a:off x="3147077" y="2274568"/>
            <a:ext cx="5521825" cy="3756706"/>
          </a:xfrm>
          <a:prstGeom prst="rect">
            <a:avLst/>
          </a:prstGeom>
        </p:spPr>
      </p:pic>
    </p:spTree>
    <p:extLst>
      <p:ext uri="{BB962C8B-B14F-4D97-AF65-F5344CB8AC3E}">
        <p14:creationId xmlns:p14="http://schemas.microsoft.com/office/powerpoint/2010/main" val="3294464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更具体的例子：图片分类和视觉问答</a:t>
            </a:r>
            <a:endParaRPr lang="zh-CN" altLang="en-US" dirty="0"/>
          </a:p>
        </p:txBody>
      </p:sp>
      <p:pic>
        <p:nvPicPr>
          <p:cNvPr id="8" name="图片 7">
            <a:extLst>
              <a:ext uri="{FF2B5EF4-FFF2-40B4-BE49-F238E27FC236}">
                <a16:creationId xmlns:a16="http://schemas.microsoft.com/office/drawing/2014/main" id="{A8906347-D8E7-493A-9F52-0F4362744625}"/>
              </a:ext>
            </a:extLst>
          </p:cNvPr>
          <p:cNvPicPr>
            <a:picLocks noChangeAspect="1"/>
          </p:cNvPicPr>
          <p:nvPr/>
        </p:nvPicPr>
        <p:blipFill>
          <a:blip r:embed="rId6"/>
          <a:stretch>
            <a:fillRect/>
          </a:stretch>
        </p:blipFill>
        <p:spPr>
          <a:xfrm>
            <a:off x="2035278" y="1964747"/>
            <a:ext cx="8650943" cy="4514711"/>
          </a:xfrm>
          <a:prstGeom prst="rect">
            <a:avLst/>
          </a:prstGeom>
        </p:spPr>
      </p:pic>
    </p:spTree>
    <p:extLst>
      <p:ext uri="{BB962C8B-B14F-4D97-AF65-F5344CB8AC3E}">
        <p14:creationId xmlns:p14="http://schemas.microsoft.com/office/powerpoint/2010/main" val="1532317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更具体的例子：图片分类和视觉问答</a:t>
            </a:r>
            <a:endParaRPr lang="zh-CN" altLang="en-US" dirty="0"/>
          </a:p>
        </p:txBody>
      </p:sp>
      <p:pic>
        <p:nvPicPr>
          <p:cNvPr id="8" name="图片 7">
            <a:extLst>
              <a:ext uri="{FF2B5EF4-FFF2-40B4-BE49-F238E27FC236}">
                <a16:creationId xmlns:a16="http://schemas.microsoft.com/office/drawing/2014/main" id="{A8906347-D8E7-493A-9F52-0F4362744625}"/>
              </a:ext>
            </a:extLst>
          </p:cNvPr>
          <p:cNvPicPr>
            <a:picLocks noChangeAspect="1"/>
          </p:cNvPicPr>
          <p:nvPr/>
        </p:nvPicPr>
        <p:blipFill>
          <a:blip r:embed="rId6"/>
          <a:stretch>
            <a:fillRect/>
          </a:stretch>
        </p:blipFill>
        <p:spPr>
          <a:xfrm>
            <a:off x="2035278" y="1964747"/>
            <a:ext cx="8650943" cy="4514711"/>
          </a:xfrm>
          <a:prstGeom prst="rect">
            <a:avLst/>
          </a:prstGeom>
        </p:spPr>
      </p:pic>
    </p:spTree>
    <p:extLst>
      <p:ext uri="{BB962C8B-B14F-4D97-AF65-F5344CB8AC3E}">
        <p14:creationId xmlns:p14="http://schemas.microsoft.com/office/powerpoint/2010/main" val="3388345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做法</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如何找到锚点？</a:t>
            </a:r>
            <a:endParaRPr lang="zh-CN" altLang="en-US" dirty="0"/>
          </a:p>
        </p:txBody>
      </p:sp>
      <p:sp>
        <p:nvSpPr>
          <p:cNvPr id="5" name="矩形 4">
            <a:extLst>
              <a:ext uri="{FF2B5EF4-FFF2-40B4-BE49-F238E27FC236}">
                <a16:creationId xmlns:a16="http://schemas.microsoft.com/office/drawing/2014/main" id="{E204288C-146B-4C53-991C-7B08CDA105F0}"/>
              </a:ext>
            </a:extLst>
          </p:cNvPr>
          <p:cNvSpPr/>
          <p:nvPr/>
        </p:nvSpPr>
        <p:spPr>
          <a:xfrm>
            <a:off x="1330960" y="2120065"/>
            <a:ext cx="9120730" cy="923330"/>
          </a:xfrm>
          <a:prstGeom prst="rect">
            <a:avLst/>
          </a:prstGeom>
        </p:spPr>
        <p:txBody>
          <a:bodyPr wrap="square">
            <a:spAutoFit/>
          </a:bodyPr>
          <a:lstStyle/>
          <a:p>
            <a:r>
              <a:rPr lang="zh-CN" altLang="en-US" dirty="0">
                <a:solidFill>
                  <a:srgbClr val="121212"/>
                </a:solidFill>
                <a:latin typeface="-apple-system"/>
              </a:rPr>
              <a:t>构造一个合适的锚点</a:t>
            </a:r>
            <a:r>
              <a:rPr lang="en-US" altLang="zh-CN" dirty="0">
                <a:solidFill>
                  <a:srgbClr val="121212"/>
                </a:solidFill>
                <a:latin typeface="-apple-system"/>
              </a:rPr>
              <a:t>/</a:t>
            </a:r>
            <a:r>
              <a:rPr lang="zh-CN" altLang="en-US" dirty="0">
                <a:solidFill>
                  <a:srgbClr val="121212"/>
                </a:solidFill>
                <a:latin typeface="-apple-system"/>
              </a:rPr>
              <a:t>规则集 是非常不容易的，因为他要求衡量所有样本空间内的实例，当这个空间是连续或者非常大的时候都是非常困难的。因此本文采用了一种概率性的定义方法，通过不断进行采样直到对解释精度达到比较高的水平</a:t>
            </a:r>
            <a:r>
              <a:rPr lang="en-US" altLang="zh-CN" dirty="0">
                <a:solidFill>
                  <a:srgbClr val="121212"/>
                </a:solidFill>
                <a:latin typeface="-apple-system"/>
              </a:rPr>
              <a:t>:</a:t>
            </a:r>
            <a:endParaRPr lang="zh-CN" altLang="en-US" dirty="0"/>
          </a:p>
        </p:txBody>
      </p:sp>
      <p:pic>
        <p:nvPicPr>
          <p:cNvPr id="7" name="图片 6">
            <a:extLst>
              <a:ext uri="{FF2B5EF4-FFF2-40B4-BE49-F238E27FC236}">
                <a16:creationId xmlns:a16="http://schemas.microsoft.com/office/drawing/2014/main" id="{BA7B4F63-58C8-46DB-90A8-D5BD633AD8ED}"/>
              </a:ext>
            </a:extLst>
          </p:cNvPr>
          <p:cNvPicPr>
            <a:picLocks noChangeAspect="1"/>
          </p:cNvPicPr>
          <p:nvPr/>
        </p:nvPicPr>
        <p:blipFill>
          <a:blip r:embed="rId6"/>
          <a:stretch>
            <a:fillRect/>
          </a:stretch>
        </p:blipFill>
        <p:spPr>
          <a:xfrm>
            <a:off x="1871073" y="3128046"/>
            <a:ext cx="7784204" cy="658191"/>
          </a:xfrm>
          <a:prstGeom prst="rect">
            <a:avLst/>
          </a:prstGeom>
        </p:spPr>
      </p:pic>
      <p:pic>
        <p:nvPicPr>
          <p:cNvPr id="9" name="图片 8">
            <a:extLst>
              <a:ext uri="{FF2B5EF4-FFF2-40B4-BE49-F238E27FC236}">
                <a16:creationId xmlns:a16="http://schemas.microsoft.com/office/drawing/2014/main" id="{B8EF9EE3-54AB-43B1-B286-51FAF38D0CED}"/>
              </a:ext>
            </a:extLst>
          </p:cNvPr>
          <p:cNvPicPr>
            <a:picLocks noChangeAspect="1"/>
          </p:cNvPicPr>
          <p:nvPr/>
        </p:nvPicPr>
        <p:blipFill>
          <a:blip r:embed="rId7"/>
          <a:stretch>
            <a:fillRect/>
          </a:stretch>
        </p:blipFill>
        <p:spPr>
          <a:xfrm>
            <a:off x="6222754" y="3954391"/>
            <a:ext cx="4560359" cy="2247472"/>
          </a:xfrm>
          <a:prstGeom prst="rect">
            <a:avLst/>
          </a:prstGeom>
        </p:spPr>
      </p:pic>
      <p:sp>
        <p:nvSpPr>
          <p:cNvPr id="10" name="矩形 9">
            <a:extLst>
              <a:ext uri="{FF2B5EF4-FFF2-40B4-BE49-F238E27FC236}">
                <a16:creationId xmlns:a16="http://schemas.microsoft.com/office/drawing/2014/main" id="{1654C3B1-0729-43AA-B5F5-AED395F1721D}"/>
              </a:ext>
            </a:extLst>
          </p:cNvPr>
          <p:cNvSpPr/>
          <p:nvPr/>
        </p:nvSpPr>
        <p:spPr>
          <a:xfrm>
            <a:off x="1953830" y="3954391"/>
            <a:ext cx="3711022" cy="523220"/>
          </a:xfrm>
          <a:prstGeom prst="rect">
            <a:avLst/>
          </a:prstGeom>
        </p:spPr>
        <p:txBody>
          <a:bodyPr wrap="square">
            <a:spAutoFit/>
          </a:bodyPr>
          <a:lstStyle/>
          <a:p>
            <a:r>
              <a:rPr lang="zh-CN" altLang="en-US" sz="1400" dirty="0"/>
              <a:t>找到</a:t>
            </a:r>
            <a:r>
              <a:rPr lang="zh-CN" altLang="en-US" sz="1400" dirty="0">
                <a:solidFill>
                  <a:srgbClr val="121212"/>
                </a:solidFill>
                <a:latin typeface="-apple-system"/>
              </a:rPr>
              <a:t>一些规则，能尽可能大的描述模型的输入空间，也就是</a:t>
            </a:r>
            <a:r>
              <a:rPr lang="zh-CN" altLang="en-US" sz="1400" b="1" dirty="0">
                <a:solidFill>
                  <a:srgbClr val="121212"/>
                </a:solidFill>
                <a:latin typeface="-apple-system"/>
              </a:rPr>
              <a:t>适用性更广，覆盖面更大</a:t>
            </a:r>
            <a:r>
              <a:rPr lang="zh-CN" altLang="en-US" sz="1400" dirty="0">
                <a:solidFill>
                  <a:srgbClr val="121212"/>
                </a:solidFill>
                <a:latin typeface="-apple-system"/>
              </a:rPr>
              <a:t>。</a:t>
            </a:r>
            <a:endParaRPr lang="zh-CN" altLang="en-US" sz="1400" dirty="0"/>
          </a:p>
        </p:txBody>
      </p:sp>
      <p:sp>
        <p:nvSpPr>
          <p:cNvPr id="11" name="箭头: 左右 10">
            <a:extLst>
              <a:ext uri="{FF2B5EF4-FFF2-40B4-BE49-F238E27FC236}">
                <a16:creationId xmlns:a16="http://schemas.microsoft.com/office/drawing/2014/main" id="{AA07E739-5AE1-4BA6-B0F7-5F0BDB5F5092}"/>
              </a:ext>
            </a:extLst>
          </p:cNvPr>
          <p:cNvSpPr/>
          <p:nvPr/>
        </p:nvSpPr>
        <p:spPr>
          <a:xfrm>
            <a:off x="5570508" y="4119716"/>
            <a:ext cx="412955" cy="1573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2B3577A-53AD-4443-8EBA-F9102524DC83}"/>
              </a:ext>
            </a:extLst>
          </p:cNvPr>
          <p:cNvSpPr/>
          <p:nvPr/>
        </p:nvSpPr>
        <p:spPr>
          <a:xfrm>
            <a:off x="1399832" y="4645765"/>
            <a:ext cx="1800493" cy="369332"/>
          </a:xfrm>
          <a:prstGeom prst="rect">
            <a:avLst/>
          </a:prstGeom>
        </p:spPr>
        <p:txBody>
          <a:bodyPr wrap="none">
            <a:spAutoFit/>
          </a:bodyPr>
          <a:lstStyle/>
          <a:p>
            <a:r>
              <a:rPr lang="zh-CN" altLang="en-US" dirty="0">
                <a:solidFill>
                  <a:srgbClr val="121212"/>
                </a:solidFill>
                <a:latin typeface="-apple-system"/>
              </a:rPr>
              <a:t>覆盖范围定义：</a:t>
            </a:r>
            <a:endParaRPr lang="zh-CN" altLang="en-US" dirty="0"/>
          </a:p>
        </p:txBody>
      </p:sp>
      <p:pic>
        <p:nvPicPr>
          <p:cNvPr id="13" name="图片 12">
            <a:extLst>
              <a:ext uri="{FF2B5EF4-FFF2-40B4-BE49-F238E27FC236}">
                <a16:creationId xmlns:a16="http://schemas.microsoft.com/office/drawing/2014/main" id="{BCAE4475-09F5-4CA2-B454-930B1C932848}"/>
              </a:ext>
            </a:extLst>
          </p:cNvPr>
          <p:cNvPicPr>
            <a:picLocks noChangeAspect="1"/>
          </p:cNvPicPr>
          <p:nvPr/>
        </p:nvPicPr>
        <p:blipFill>
          <a:blip r:embed="rId8"/>
          <a:stretch>
            <a:fillRect/>
          </a:stretch>
        </p:blipFill>
        <p:spPr>
          <a:xfrm>
            <a:off x="3172271" y="4701566"/>
            <a:ext cx="2398237" cy="313531"/>
          </a:xfrm>
          <a:prstGeom prst="rect">
            <a:avLst/>
          </a:prstGeom>
        </p:spPr>
      </p:pic>
      <p:sp>
        <p:nvSpPr>
          <p:cNvPr id="17" name="矩形 16">
            <a:extLst>
              <a:ext uri="{FF2B5EF4-FFF2-40B4-BE49-F238E27FC236}">
                <a16:creationId xmlns:a16="http://schemas.microsoft.com/office/drawing/2014/main" id="{5EC10AAA-587B-4F58-8299-CC40AB4BF167}"/>
              </a:ext>
            </a:extLst>
          </p:cNvPr>
          <p:cNvSpPr/>
          <p:nvPr/>
        </p:nvSpPr>
        <p:spPr>
          <a:xfrm>
            <a:off x="1408887" y="5239052"/>
            <a:ext cx="2031325" cy="369332"/>
          </a:xfrm>
          <a:prstGeom prst="rect">
            <a:avLst/>
          </a:prstGeom>
        </p:spPr>
        <p:txBody>
          <a:bodyPr wrap="none">
            <a:spAutoFit/>
          </a:bodyPr>
          <a:lstStyle/>
          <a:p>
            <a:r>
              <a:rPr lang="zh-CN" altLang="en-US" dirty="0">
                <a:solidFill>
                  <a:srgbClr val="121212"/>
                </a:solidFill>
                <a:latin typeface="-apple-system"/>
              </a:rPr>
              <a:t>最终优化的目标：</a:t>
            </a:r>
            <a:endParaRPr lang="zh-CN" altLang="en-US" dirty="0"/>
          </a:p>
        </p:txBody>
      </p:sp>
      <p:pic>
        <p:nvPicPr>
          <p:cNvPr id="14" name="图片 13">
            <a:extLst>
              <a:ext uri="{FF2B5EF4-FFF2-40B4-BE49-F238E27FC236}">
                <a16:creationId xmlns:a16="http://schemas.microsoft.com/office/drawing/2014/main" id="{7DEC26AE-CC42-4575-8F5F-D980DB37E2A9}"/>
              </a:ext>
            </a:extLst>
          </p:cNvPr>
          <p:cNvPicPr>
            <a:picLocks noChangeAspect="1"/>
          </p:cNvPicPr>
          <p:nvPr/>
        </p:nvPicPr>
        <p:blipFill>
          <a:blip r:embed="rId9"/>
          <a:stretch>
            <a:fillRect/>
          </a:stretch>
        </p:blipFill>
        <p:spPr>
          <a:xfrm>
            <a:off x="3360171" y="5197014"/>
            <a:ext cx="2531154" cy="453407"/>
          </a:xfrm>
          <a:prstGeom prst="rect">
            <a:avLst/>
          </a:prstGeom>
        </p:spPr>
      </p:pic>
    </p:spTree>
    <p:extLst>
      <p:ext uri="{BB962C8B-B14F-4D97-AF65-F5344CB8AC3E}">
        <p14:creationId xmlns:p14="http://schemas.microsoft.com/office/powerpoint/2010/main" val="992415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做法</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如何找到锚点？</a:t>
            </a:r>
            <a:endParaRPr lang="zh-CN" altLang="en-US" dirty="0"/>
          </a:p>
        </p:txBody>
      </p:sp>
      <p:pic>
        <p:nvPicPr>
          <p:cNvPr id="30" name="图片 29">
            <a:extLst>
              <a:ext uri="{FF2B5EF4-FFF2-40B4-BE49-F238E27FC236}">
                <a16:creationId xmlns:a16="http://schemas.microsoft.com/office/drawing/2014/main" id="{5B63E87F-7C5D-4F66-BDCC-F32202D3041E}"/>
              </a:ext>
            </a:extLst>
          </p:cNvPr>
          <p:cNvPicPr>
            <a:picLocks noChangeAspect="1"/>
          </p:cNvPicPr>
          <p:nvPr/>
        </p:nvPicPr>
        <p:blipFill rotWithShape="1">
          <a:blip r:embed="rId6"/>
          <a:srcRect b="84573"/>
          <a:stretch/>
        </p:blipFill>
        <p:spPr>
          <a:xfrm>
            <a:off x="1766024" y="1801015"/>
            <a:ext cx="7948247" cy="680823"/>
          </a:xfrm>
          <a:prstGeom prst="rect">
            <a:avLst/>
          </a:prstGeom>
        </p:spPr>
      </p:pic>
      <p:pic>
        <p:nvPicPr>
          <p:cNvPr id="14344" name="Picture 8" descr="https://pic1.zhimg.com/80/v2-a56bec2e0ce382ac22064bad11ce9c40_720w.jpg">
            <a:extLst>
              <a:ext uri="{FF2B5EF4-FFF2-40B4-BE49-F238E27FC236}">
                <a16:creationId xmlns:a16="http://schemas.microsoft.com/office/drawing/2014/main" id="{6EECA2E3-45CD-4B5B-B725-5393FCA079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6394" y="2481838"/>
            <a:ext cx="6858000" cy="38766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EB97F761-4571-4AAF-9CAA-5FD249DCC17A}"/>
              </a:ext>
            </a:extLst>
          </p:cNvPr>
          <p:cNvSpPr/>
          <p:nvPr/>
        </p:nvSpPr>
        <p:spPr>
          <a:xfrm>
            <a:off x="4847301" y="2481838"/>
            <a:ext cx="1494505" cy="58582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7215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做法</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如何找到锚点？</a:t>
            </a:r>
            <a:endParaRPr lang="zh-CN" altLang="en-US" dirty="0"/>
          </a:p>
        </p:txBody>
      </p:sp>
      <p:pic>
        <p:nvPicPr>
          <p:cNvPr id="30" name="图片 29">
            <a:extLst>
              <a:ext uri="{FF2B5EF4-FFF2-40B4-BE49-F238E27FC236}">
                <a16:creationId xmlns:a16="http://schemas.microsoft.com/office/drawing/2014/main" id="{5B63E87F-7C5D-4F66-BDCC-F32202D3041E}"/>
              </a:ext>
            </a:extLst>
          </p:cNvPr>
          <p:cNvPicPr>
            <a:picLocks noChangeAspect="1"/>
          </p:cNvPicPr>
          <p:nvPr/>
        </p:nvPicPr>
        <p:blipFill rotWithShape="1">
          <a:blip r:embed="rId6"/>
          <a:srcRect t="15425" b="33426"/>
          <a:stretch/>
        </p:blipFill>
        <p:spPr>
          <a:xfrm>
            <a:off x="1807851" y="969243"/>
            <a:ext cx="7948247" cy="2257310"/>
          </a:xfrm>
          <a:prstGeom prst="rect">
            <a:avLst/>
          </a:prstGeom>
        </p:spPr>
      </p:pic>
      <p:pic>
        <p:nvPicPr>
          <p:cNvPr id="14344" name="Picture 8" descr="https://pic1.zhimg.com/80/v2-a56bec2e0ce382ac22064bad11ce9c40_720w.jpg">
            <a:extLst>
              <a:ext uri="{FF2B5EF4-FFF2-40B4-BE49-F238E27FC236}">
                <a16:creationId xmlns:a16="http://schemas.microsoft.com/office/drawing/2014/main" id="{6EECA2E3-45CD-4B5B-B725-5393FCA079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4484" y="2981325"/>
            <a:ext cx="6858000" cy="38766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EB97F761-4571-4AAF-9CAA-5FD249DCC17A}"/>
              </a:ext>
            </a:extLst>
          </p:cNvPr>
          <p:cNvSpPr/>
          <p:nvPr/>
        </p:nvSpPr>
        <p:spPr>
          <a:xfrm>
            <a:off x="2825448" y="4552952"/>
            <a:ext cx="5069855" cy="177706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98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做法</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如何找到锚点？</a:t>
            </a:r>
            <a:endParaRPr lang="zh-CN" altLang="en-US" dirty="0"/>
          </a:p>
        </p:txBody>
      </p:sp>
      <p:pic>
        <p:nvPicPr>
          <p:cNvPr id="30" name="图片 29">
            <a:extLst>
              <a:ext uri="{FF2B5EF4-FFF2-40B4-BE49-F238E27FC236}">
                <a16:creationId xmlns:a16="http://schemas.microsoft.com/office/drawing/2014/main" id="{5B63E87F-7C5D-4F66-BDCC-F32202D3041E}"/>
              </a:ext>
            </a:extLst>
          </p:cNvPr>
          <p:cNvPicPr>
            <a:picLocks noChangeAspect="1"/>
          </p:cNvPicPr>
          <p:nvPr/>
        </p:nvPicPr>
        <p:blipFill rotWithShape="1">
          <a:blip r:embed="rId6"/>
          <a:srcRect l="658" t="65884" r="-658" b="20788"/>
          <a:stretch/>
        </p:blipFill>
        <p:spPr>
          <a:xfrm>
            <a:off x="1707030" y="1801016"/>
            <a:ext cx="7948247" cy="588224"/>
          </a:xfrm>
          <a:prstGeom prst="rect">
            <a:avLst/>
          </a:prstGeom>
        </p:spPr>
      </p:pic>
      <p:pic>
        <p:nvPicPr>
          <p:cNvPr id="14344" name="Picture 8" descr="https://pic1.zhimg.com/80/v2-a56bec2e0ce382ac22064bad11ce9c40_720w.jpg">
            <a:extLst>
              <a:ext uri="{FF2B5EF4-FFF2-40B4-BE49-F238E27FC236}">
                <a16:creationId xmlns:a16="http://schemas.microsoft.com/office/drawing/2014/main" id="{6EECA2E3-45CD-4B5B-B725-5393FCA079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6394" y="2481838"/>
            <a:ext cx="6858000" cy="38766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EB97F761-4571-4AAF-9CAA-5FD249DCC17A}"/>
              </a:ext>
            </a:extLst>
          </p:cNvPr>
          <p:cNvSpPr/>
          <p:nvPr/>
        </p:nvSpPr>
        <p:spPr>
          <a:xfrm>
            <a:off x="7364359" y="4131371"/>
            <a:ext cx="1494505" cy="222714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4863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Anchors</a:t>
            </a:r>
            <a:r>
              <a:rPr lang="zh-CN" altLang="en-US" sz="2000" b="1" spc="600" dirty="0">
                <a:solidFill>
                  <a:schemeClr val="accent1">
                    <a:lumMod val="75000"/>
                  </a:schemeClr>
                </a:solidFill>
                <a:cs typeface="+mn-ea"/>
                <a:sym typeface="+mn-lt"/>
              </a:rPr>
              <a:t>做法</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369332"/>
          </a:xfrm>
          <a:prstGeom prst="rect">
            <a:avLst/>
          </a:prstGeom>
        </p:spPr>
        <p:txBody>
          <a:bodyPr wrap="square">
            <a:spAutoFit/>
          </a:bodyPr>
          <a:lstStyle/>
          <a:p>
            <a:r>
              <a:rPr lang="zh-CN" altLang="en-US" b="1" dirty="0"/>
              <a:t>如何找到锚点？</a:t>
            </a:r>
            <a:endParaRPr lang="zh-CN" altLang="en-US" dirty="0"/>
          </a:p>
        </p:txBody>
      </p:sp>
      <p:pic>
        <p:nvPicPr>
          <p:cNvPr id="30" name="图片 29">
            <a:extLst>
              <a:ext uri="{FF2B5EF4-FFF2-40B4-BE49-F238E27FC236}">
                <a16:creationId xmlns:a16="http://schemas.microsoft.com/office/drawing/2014/main" id="{5B63E87F-7C5D-4F66-BDCC-F32202D3041E}"/>
              </a:ext>
            </a:extLst>
          </p:cNvPr>
          <p:cNvPicPr>
            <a:picLocks noChangeAspect="1"/>
          </p:cNvPicPr>
          <p:nvPr/>
        </p:nvPicPr>
        <p:blipFill rotWithShape="1">
          <a:blip r:embed="rId6"/>
          <a:srcRect t="78868" b="897"/>
          <a:stretch/>
        </p:blipFill>
        <p:spPr>
          <a:xfrm>
            <a:off x="1766024" y="1728171"/>
            <a:ext cx="7948247" cy="893023"/>
          </a:xfrm>
          <a:prstGeom prst="rect">
            <a:avLst/>
          </a:prstGeom>
        </p:spPr>
      </p:pic>
      <p:pic>
        <p:nvPicPr>
          <p:cNvPr id="14344" name="Picture 8" descr="https://pic1.zhimg.com/80/v2-a56bec2e0ce382ac22064bad11ce9c40_720w.jpg">
            <a:extLst>
              <a:ext uri="{FF2B5EF4-FFF2-40B4-BE49-F238E27FC236}">
                <a16:creationId xmlns:a16="http://schemas.microsoft.com/office/drawing/2014/main" id="{6EECA2E3-45CD-4B5B-B725-5393FCA079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6394" y="2621194"/>
            <a:ext cx="6858000" cy="38766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EB97F761-4571-4AAF-9CAA-5FD249DCC17A}"/>
              </a:ext>
            </a:extLst>
          </p:cNvPr>
          <p:cNvSpPr/>
          <p:nvPr/>
        </p:nvSpPr>
        <p:spPr>
          <a:xfrm>
            <a:off x="4798141" y="3317555"/>
            <a:ext cx="1494505" cy="58582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9644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 </a:t>
            </a:r>
            <a:r>
              <a:rPr lang="zh-CN" altLang="en-US" sz="2000" b="1" spc="600" dirty="0">
                <a:solidFill>
                  <a:schemeClr val="accent1">
                    <a:lumMod val="75000"/>
                  </a:schemeClr>
                </a:solidFill>
                <a:cs typeface="+mn-ea"/>
                <a:sym typeface="+mn-lt"/>
              </a:rPr>
              <a:t>用户模拟实验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4.1 </a:t>
            </a:r>
            <a:r>
              <a:rPr lang="zh-CN" altLang="en-US" b="1" dirty="0"/>
              <a:t>实验设置</a:t>
            </a:r>
          </a:p>
        </p:txBody>
      </p:sp>
      <p:sp>
        <p:nvSpPr>
          <p:cNvPr id="7" name="矩形 6">
            <a:extLst>
              <a:ext uri="{FF2B5EF4-FFF2-40B4-BE49-F238E27FC236}">
                <a16:creationId xmlns:a16="http://schemas.microsoft.com/office/drawing/2014/main" id="{DEE9EC2A-E212-44C3-A047-1A55B7D299B5}"/>
              </a:ext>
            </a:extLst>
          </p:cNvPr>
          <p:cNvSpPr/>
          <p:nvPr/>
        </p:nvSpPr>
        <p:spPr>
          <a:xfrm>
            <a:off x="1265555" y="1955460"/>
            <a:ext cx="9517558" cy="369332"/>
          </a:xfrm>
          <a:prstGeom prst="rect">
            <a:avLst/>
          </a:prstGeom>
        </p:spPr>
        <p:txBody>
          <a:bodyPr wrap="square">
            <a:spAutoFit/>
          </a:bodyPr>
          <a:lstStyle/>
          <a:p>
            <a:r>
              <a:rPr lang="zh-CN" altLang="en-US" dirty="0">
                <a:solidFill>
                  <a:srgbClr val="333333"/>
                </a:solidFill>
                <a:latin typeface="Helvetica Neue"/>
              </a:rPr>
              <a:t>数据集：表格数据，（</a:t>
            </a:r>
            <a:r>
              <a:rPr lang="en-US" altLang="zh-CN" dirty="0"/>
              <a:t>adult, </a:t>
            </a:r>
            <a:r>
              <a:rPr lang="en-US" altLang="zh-CN" dirty="0" err="1"/>
              <a:t>rcdv</a:t>
            </a:r>
            <a:r>
              <a:rPr lang="en-US" altLang="zh-CN" dirty="0"/>
              <a:t> </a:t>
            </a:r>
            <a:r>
              <a:rPr lang="zh-CN" altLang="en-US" dirty="0"/>
              <a:t>与</a:t>
            </a:r>
            <a:r>
              <a:rPr lang="en-US" altLang="zh-CN" dirty="0"/>
              <a:t> lending</a:t>
            </a:r>
            <a:r>
              <a:rPr lang="zh-CN" altLang="en-US" dirty="0"/>
              <a:t>）</a:t>
            </a:r>
            <a:endParaRPr lang="en-US" altLang="zh-CN" dirty="0">
              <a:solidFill>
                <a:srgbClr val="333333"/>
              </a:solidFill>
              <a:latin typeface="Helvetica Neue"/>
            </a:endParaRPr>
          </a:p>
        </p:txBody>
      </p:sp>
      <p:sp>
        <p:nvSpPr>
          <p:cNvPr id="10" name="矩形 9">
            <a:extLst>
              <a:ext uri="{FF2B5EF4-FFF2-40B4-BE49-F238E27FC236}">
                <a16:creationId xmlns:a16="http://schemas.microsoft.com/office/drawing/2014/main" id="{3E8F87CA-7D85-4592-8065-56B5DFDE290E}"/>
              </a:ext>
            </a:extLst>
          </p:cNvPr>
          <p:cNvSpPr/>
          <p:nvPr/>
        </p:nvSpPr>
        <p:spPr>
          <a:xfrm>
            <a:off x="1265555" y="2556719"/>
            <a:ext cx="9517558" cy="369332"/>
          </a:xfrm>
          <a:prstGeom prst="rect">
            <a:avLst/>
          </a:prstGeom>
        </p:spPr>
        <p:txBody>
          <a:bodyPr wrap="square">
            <a:spAutoFit/>
          </a:bodyPr>
          <a:lstStyle/>
          <a:p>
            <a:r>
              <a:rPr lang="zh-CN" altLang="en-US" dirty="0">
                <a:solidFill>
                  <a:srgbClr val="333333"/>
                </a:solidFill>
                <a:latin typeface="Helvetica Neue"/>
              </a:rPr>
              <a:t>训练方法：</a:t>
            </a:r>
            <a:r>
              <a:rPr lang="en-US" altLang="zh-CN" dirty="0">
                <a:solidFill>
                  <a:srgbClr val="333333"/>
                </a:solidFill>
                <a:latin typeface="Helvetica Neue"/>
              </a:rPr>
              <a:t>GB</a:t>
            </a:r>
            <a:r>
              <a:rPr lang="zh-CN" altLang="en-US" dirty="0">
                <a:solidFill>
                  <a:srgbClr val="333333"/>
                </a:solidFill>
                <a:latin typeface="Helvetica Neue"/>
              </a:rPr>
              <a:t>、</a:t>
            </a:r>
            <a:r>
              <a:rPr lang="en-US" altLang="zh-CN" dirty="0">
                <a:solidFill>
                  <a:srgbClr val="333333"/>
                </a:solidFill>
                <a:latin typeface="Helvetica Neue"/>
              </a:rPr>
              <a:t>LR</a:t>
            </a:r>
            <a:r>
              <a:rPr lang="zh-CN" altLang="en-US" dirty="0">
                <a:solidFill>
                  <a:srgbClr val="333333"/>
                </a:solidFill>
                <a:latin typeface="Helvetica Neue"/>
              </a:rPr>
              <a:t>、</a:t>
            </a:r>
            <a:r>
              <a:rPr lang="en-US" altLang="zh-CN" dirty="0">
                <a:solidFill>
                  <a:srgbClr val="333333"/>
                </a:solidFill>
                <a:latin typeface="Helvetica Neue"/>
              </a:rPr>
              <a:t>NN</a:t>
            </a:r>
          </a:p>
        </p:txBody>
      </p:sp>
      <p:sp>
        <p:nvSpPr>
          <p:cNvPr id="11" name="矩形 10">
            <a:extLst>
              <a:ext uri="{FF2B5EF4-FFF2-40B4-BE49-F238E27FC236}">
                <a16:creationId xmlns:a16="http://schemas.microsoft.com/office/drawing/2014/main" id="{DFD2049F-193F-4F63-B278-FB96E423BB0C}"/>
              </a:ext>
            </a:extLst>
          </p:cNvPr>
          <p:cNvSpPr/>
          <p:nvPr/>
        </p:nvSpPr>
        <p:spPr>
          <a:xfrm>
            <a:off x="1265555" y="3810870"/>
            <a:ext cx="9517558" cy="646331"/>
          </a:xfrm>
          <a:prstGeom prst="rect">
            <a:avLst/>
          </a:prstGeom>
        </p:spPr>
        <p:txBody>
          <a:bodyPr wrap="square">
            <a:spAutoFit/>
          </a:bodyPr>
          <a:lstStyle/>
          <a:p>
            <a:r>
              <a:rPr lang="en-US" altLang="zh-CN" dirty="0">
                <a:solidFill>
                  <a:srgbClr val="333333"/>
                </a:solidFill>
                <a:latin typeface="Helvetica Neue"/>
              </a:rPr>
              <a:t>Baseline</a:t>
            </a:r>
            <a:r>
              <a:rPr lang="zh-CN" altLang="en-US" dirty="0">
                <a:solidFill>
                  <a:srgbClr val="333333"/>
                </a:solidFill>
                <a:latin typeface="Helvetica Neue"/>
              </a:rPr>
              <a:t>：</a:t>
            </a:r>
            <a:endParaRPr lang="en-US" altLang="zh-CN" dirty="0">
              <a:solidFill>
                <a:srgbClr val="333333"/>
              </a:solidFill>
              <a:latin typeface="Helvetica Neue"/>
            </a:endParaRPr>
          </a:p>
          <a:p>
            <a:pPr marL="342900" indent="-342900">
              <a:buFontTx/>
              <a:buAutoNum type="arabicPeriod"/>
            </a:pPr>
            <a:r>
              <a:rPr lang="en-US" altLang="zh-CN" b="1" dirty="0">
                <a:solidFill>
                  <a:srgbClr val="333333"/>
                </a:solidFill>
                <a:latin typeface="Helvetica Neue"/>
              </a:rPr>
              <a:t>LIME</a:t>
            </a:r>
            <a:endParaRPr lang="en-US" altLang="zh-CN" dirty="0">
              <a:solidFill>
                <a:srgbClr val="333333"/>
              </a:solidFill>
              <a:latin typeface="Helvetica Neue"/>
            </a:endParaRPr>
          </a:p>
        </p:txBody>
      </p:sp>
      <p:sp>
        <p:nvSpPr>
          <p:cNvPr id="5" name="矩形 4">
            <a:extLst>
              <a:ext uri="{FF2B5EF4-FFF2-40B4-BE49-F238E27FC236}">
                <a16:creationId xmlns:a16="http://schemas.microsoft.com/office/drawing/2014/main" id="{A5157FF0-A456-474F-A598-91EAB2C16B6A}"/>
              </a:ext>
            </a:extLst>
          </p:cNvPr>
          <p:cNvSpPr/>
          <p:nvPr/>
        </p:nvSpPr>
        <p:spPr>
          <a:xfrm>
            <a:off x="3900466" y="1687850"/>
            <a:ext cx="2031325" cy="369332"/>
          </a:xfrm>
          <a:prstGeom prst="rect">
            <a:avLst/>
          </a:prstGeom>
        </p:spPr>
        <p:txBody>
          <a:bodyPr wrap="none">
            <a:spAutoFit/>
          </a:bodyPr>
          <a:lstStyle/>
          <a:p>
            <a:pPr lvl="0">
              <a:defRPr/>
            </a:pPr>
            <a:r>
              <a:rPr lang="zh-CN" altLang="en-US" dirty="0">
                <a:solidFill>
                  <a:srgbClr val="FF0000"/>
                </a:solidFill>
              </a:rPr>
              <a:t>收入、犯罪、贷款</a:t>
            </a:r>
          </a:p>
        </p:txBody>
      </p:sp>
      <p:sp>
        <p:nvSpPr>
          <p:cNvPr id="12" name="矩形 11">
            <a:extLst>
              <a:ext uri="{FF2B5EF4-FFF2-40B4-BE49-F238E27FC236}">
                <a16:creationId xmlns:a16="http://schemas.microsoft.com/office/drawing/2014/main" id="{329E591C-4F69-4BDC-83A0-5FF670C61E4A}"/>
              </a:ext>
            </a:extLst>
          </p:cNvPr>
          <p:cNvSpPr/>
          <p:nvPr/>
        </p:nvSpPr>
        <p:spPr>
          <a:xfrm>
            <a:off x="1265555" y="3068630"/>
            <a:ext cx="9517558" cy="369332"/>
          </a:xfrm>
          <a:prstGeom prst="rect">
            <a:avLst/>
          </a:prstGeom>
        </p:spPr>
        <p:txBody>
          <a:bodyPr wrap="square">
            <a:spAutoFit/>
          </a:bodyPr>
          <a:lstStyle/>
          <a:p>
            <a:r>
              <a:rPr lang="zh-CN" altLang="en-US" dirty="0"/>
              <a:t>在训练集中训练模型、使用验证集训练解释器、在测试集中对解释器进行测试</a:t>
            </a:r>
            <a:endParaRPr lang="en-US" altLang="zh-CN" dirty="0">
              <a:solidFill>
                <a:srgbClr val="333333"/>
              </a:solidFill>
              <a:latin typeface="Helvetica Neue"/>
            </a:endParaRPr>
          </a:p>
        </p:txBody>
      </p:sp>
    </p:spTree>
    <p:extLst>
      <p:ext uri="{BB962C8B-B14F-4D97-AF65-F5344CB8AC3E}">
        <p14:creationId xmlns:p14="http://schemas.microsoft.com/office/powerpoint/2010/main" val="1557009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1. </a:t>
            </a:r>
            <a:r>
              <a:rPr lang="zh-CN" altLang="en-US" sz="2000" b="1" spc="600" dirty="0">
                <a:solidFill>
                  <a:schemeClr val="accent1">
                    <a:lumMod val="75000"/>
                  </a:schemeClr>
                </a:solidFill>
                <a:cs typeface="+mn-ea"/>
                <a:sym typeface="+mn-lt"/>
              </a:rPr>
              <a:t>背景知识</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zh-CN" altLang="en-US" dirty="0">
                <a:solidFill>
                  <a:srgbClr val="494949"/>
                </a:solidFill>
                <a:cs typeface="+mn-ea"/>
                <a:sym typeface="+mn-lt"/>
              </a:rPr>
              <a:t>可信模型的两个定义</a:t>
            </a:r>
            <a:endParaRPr lang="en-US" altLang="zh-CN" dirty="0">
              <a:solidFill>
                <a:srgbClr val="494949"/>
              </a:solidFill>
              <a:cs typeface="+mn-ea"/>
              <a:sym typeface="+mn-lt"/>
            </a:endParaRPr>
          </a:p>
        </p:txBody>
      </p:sp>
      <p:sp>
        <p:nvSpPr>
          <p:cNvPr id="14" name="矩形 13">
            <a:extLst/>
          </p:cNvPr>
          <p:cNvSpPr/>
          <p:nvPr/>
        </p:nvSpPr>
        <p:spPr>
          <a:xfrm>
            <a:off x="899959" y="1918691"/>
            <a:ext cx="11144404" cy="825739"/>
          </a:xfrm>
          <a:prstGeom prst="rect">
            <a:avLst/>
          </a:prstGeom>
        </p:spPr>
        <p:txBody>
          <a:bodyPr wrap="square">
            <a:spAutoFit/>
          </a:bodyPr>
          <a:lstStyle/>
          <a:p>
            <a:pPr marL="342900" indent="-342900">
              <a:lnSpc>
                <a:spcPct val="140000"/>
              </a:lnSpc>
              <a:buAutoNum type="arabicPeriod"/>
            </a:pPr>
            <a:r>
              <a:rPr lang="zh-CN" altLang="en-US" dirty="0"/>
              <a:t>模型的预测结果是可信任的，即用户是否足够信任单个预测，从而根据该预测采取某些行动。</a:t>
            </a:r>
            <a:endParaRPr lang="en-US" altLang="zh-CN" dirty="0"/>
          </a:p>
          <a:p>
            <a:pPr marL="342900" indent="-342900">
              <a:lnSpc>
                <a:spcPct val="140000"/>
              </a:lnSpc>
              <a:buAutoNum type="arabicPeriod"/>
            </a:pPr>
            <a:r>
              <a:rPr lang="zh-CN" altLang="en-US" dirty="0"/>
              <a:t>模型是可信任的，即用户是否信任一个模型在部署后以合理的方式运行。</a:t>
            </a:r>
            <a:endParaRPr lang="en-US" altLang="zh-CN" dirty="0"/>
          </a:p>
        </p:txBody>
      </p:sp>
    </p:spTree>
    <p:extLst>
      <p:ext uri="{BB962C8B-B14F-4D97-AF65-F5344CB8AC3E}">
        <p14:creationId xmlns:p14="http://schemas.microsoft.com/office/powerpoint/2010/main" val="1829733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 </a:t>
            </a:r>
            <a:r>
              <a:rPr lang="zh-CN" altLang="en-US" sz="2000" b="1" spc="600" dirty="0">
                <a:solidFill>
                  <a:schemeClr val="accent1">
                    <a:lumMod val="75000"/>
                  </a:schemeClr>
                </a:solidFill>
                <a:cs typeface="+mn-ea"/>
                <a:sym typeface="+mn-lt"/>
              </a:rPr>
              <a:t>用户模拟实验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8" name="图片 7">
            <a:extLst>
              <a:ext uri="{FF2B5EF4-FFF2-40B4-BE49-F238E27FC236}">
                <a16:creationId xmlns:a16="http://schemas.microsoft.com/office/drawing/2014/main" id="{B9C88FCB-219E-47F0-A962-0F777874AC6C}"/>
              </a:ext>
            </a:extLst>
          </p:cNvPr>
          <p:cNvPicPr>
            <a:picLocks noChangeAspect="1"/>
          </p:cNvPicPr>
          <p:nvPr/>
        </p:nvPicPr>
        <p:blipFill>
          <a:blip r:embed="rId6"/>
          <a:stretch>
            <a:fillRect/>
          </a:stretch>
        </p:blipFill>
        <p:spPr>
          <a:xfrm>
            <a:off x="2587789" y="1406457"/>
            <a:ext cx="7849695" cy="4858428"/>
          </a:xfrm>
          <a:prstGeom prst="rect">
            <a:avLst/>
          </a:prstGeom>
        </p:spPr>
      </p:pic>
      <p:sp>
        <p:nvSpPr>
          <p:cNvPr id="14" name="矩形 13">
            <a:extLst>
              <a:ext uri="{FF2B5EF4-FFF2-40B4-BE49-F238E27FC236}">
                <a16:creationId xmlns:a16="http://schemas.microsoft.com/office/drawing/2014/main" id="{9C2CFCE6-1D92-4142-B687-6B079F6C252C}"/>
              </a:ext>
            </a:extLst>
          </p:cNvPr>
          <p:cNvSpPr/>
          <p:nvPr/>
        </p:nvSpPr>
        <p:spPr>
          <a:xfrm>
            <a:off x="6675781" y="499487"/>
            <a:ext cx="2820003" cy="369332"/>
          </a:xfrm>
          <a:prstGeom prst="rect">
            <a:avLst/>
          </a:prstGeom>
        </p:spPr>
        <p:txBody>
          <a:bodyPr wrap="none">
            <a:spAutoFit/>
          </a:bodyPr>
          <a:lstStyle/>
          <a:p>
            <a:pPr lvl="0">
              <a:defRPr/>
            </a:pPr>
            <a:r>
              <a:rPr lang="zh-CN" altLang="en-US" dirty="0">
                <a:solidFill>
                  <a:srgbClr val="FF0000"/>
                </a:solidFill>
              </a:rPr>
              <a:t>直接将</a:t>
            </a:r>
            <a:r>
              <a:rPr lang="en-US" altLang="zh-CN" dirty="0">
                <a:solidFill>
                  <a:srgbClr val="FF0000"/>
                </a:solidFill>
              </a:rPr>
              <a:t>LIME</a:t>
            </a:r>
            <a:r>
              <a:rPr lang="zh-CN" altLang="en-US" dirty="0">
                <a:solidFill>
                  <a:srgbClr val="FF0000"/>
                </a:solidFill>
              </a:rPr>
              <a:t>用于其他实例</a:t>
            </a:r>
          </a:p>
        </p:txBody>
      </p:sp>
      <p:cxnSp>
        <p:nvCxnSpPr>
          <p:cNvPr id="13" name="直接箭头连接符 12">
            <a:extLst>
              <a:ext uri="{FF2B5EF4-FFF2-40B4-BE49-F238E27FC236}">
                <a16:creationId xmlns:a16="http://schemas.microsoft.com/office/drawing/2014/main" id="{D9BB1DA9-7376-4CB1-AFF0-29CEE36D0C5B}"/>
              </a:ext>
            </a:extLst>
          </p:cNvPr>
          <p:cNvCxnSpPr>
            <a:cxnSpLocks/>
          </p:cNvCxnSpPr>
          <p:nvPr/>
        </p:nvCxnSpPr>
        <p:spPr>
          <a:xfrm flipH="1">
            <a:off x="7295535" y="868819"/>
            <a:ext cx="590989" cy="15105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78E6DF2-133B-4165-A9F5-0B0B0769927A}"/>
              </a:ext>
            </a:extLst>
          </p:cNvPr>
          <p:cNvCxnSpPr>
            <a:cxnSpLocks/>
          </p:cNvCxnSpPr>
          <p:nvPr/>
        </p:nvCxnSpPr>
        <p:spPr>
          <a:xfrm flipH="1">
            <a:off x="9414388" y="1612893"/>
            <a:ext cx="299883" cy="7665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F49BAA20-4D3A-464A-BE3A-ED927A645D13}"/>
              </a:ext>
            </a:extLst>
          </p:cNvPr>
          <p:cNvSpPr/>
          <p:nvPr/>
        </p:nvSpPr>
        <p:spPr>
          <a:xfrm>
            <a:off x="7774055" y="1274533"/>
            <a:ext cx="4108817" cy="369332"/>
          </a:xfrm>
          <a:prstGeom prst="rect">
            <a:avLst/>
          </a:prstGeom>
        </p:spPr>
        <p:txBody>
          <a:bodyPr wrap="none">
            <a:spAutoFit/>
          </a:bodyPr>
          <a:lstStyle/>
          <a:p>
            <a:r>
              <a:rPr lang="zh-CN" altLang="en-US" dirty="0">
                <a:solidFill>
                  <a:srgbClr val="FF0000"/>
                </a:solidFill>
                <a:latin typeface="Helvetica Neue"/>
              </a:rPr>
              <a:t>调优阈值，以实现与锚方法相同的精度</a:t>
            </a:r>
            <a:endParaRPr lang="zh-CN" altLang="en-US" dirty="0">
              <a:solidFill>
                <a:srgbClr val="FF0000"/>
              </a:solidFill>
            </a:endParaRPr>
          </a:p>
        </p:txBody>
      </p:sp>
    </p:spTree>
    <p:extLst>
      <p:ext uri="{BB962C8B-B14F-4D97-AF65-F5344CB8AC3E}">
        <p14:creationId xmlns:p14="http://schemas.microsoft.com/office/powerpoint/2010/main" val="408397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5. </a:t>
            </a:r>
            <a:r>
              <a:rPr lang="zh-CN" altLang="en-US" sz="2000" b="1" spc="600" dirty="0">
                <a:solidFill>
                  <a:schemeClr val="accent1">
                    <a:lumMod val="75000"/>
                  </a:schemeClr>
                </a:solidFill>
                <a:cs typeface="+mn-ea"/>
                <a:sym typeface="+mn-lt"/>
              </a:rPr>
              <a:t>用户实验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5" name="图片 4">
            <a:extLst>
              <a:ext uri="{FF2B5EF4-FFF2-40B4-BE49-F238E27FC236}">
                <a16:creationId xmlns:a16="http://schemas.microsoft.com/office/drawing/2014/main" id="{68B2DC7F-103D-43A6-A432-4568F1D5532F}"/>
              </a:ext>
            </a:extLst>
          </p:cNvPr>
          <p:cNvPicPr>
            <a:picLocks noChangeAspect="1"/>
          </p:cNvPicPr>
          <p:nvPr/>
        </p:nvPicPr>
        <p:blipFill>
          <a:blip r:embed="rId6"/>
          <a:stretch>
            <a:fillRect/>
          </a:stretch>
        </p:blipFill>
        <p:spPr>
          <a:xfrm>
            <a:off x="2066494" y="2523317"/>
            <a:ext cx="9407751" cy="2181848"/>
          </a:xfrm>
          <a:prstGeom prst="rect">
            <a:avLst/>
          </a:prstGeom>
        </p:spPr>
      </p:pic>
      <p:sp>
        <p:nvSpPr>
          <p:cNvPr id="7" name="矩形 6">
            <a:extLst>
              <a:ext uri="{FF2B5EF4-FFF2-40B4-BE49-F238E27FC236}">
                <a16:creationId xmlns:a16="http://schemas.microsoft.com/office/drawing/2014/main" id="{0F284F42-3CB5-49D0-98E6-A66B70BD417F}"/>
              </a:ext>
            </a:extLst>
          </p:cNvPr>
          <p:cNvSpPr/>
          <p:nvPr/>
        </p:nvSpPr>
        <p:spPr>
          <a:xfrm>
            <a:off x="939262" y="2092343"/>
            <a:ext cx="1127232" cy="369332"/>
          </a:xfrm>
          <a:prstGeom prst="rect">
            <a:avLst/>
          </a:prstGeom>
        </p:spPr>
        <p:txBody>
          <a:bodyPr wrap="none">
            <a:spAutoFit/>
          </a:bodyPr>
          <a:lstStyle/>
          <a:p>
            <a:pPr lvl="0">
              <a:defRPr/>
            </a:pPr>
            <a:r>
              <a:rPr lang="en-US" altLang="zh-CN" dirty="0"/>
              <a:t>26</a:t>
            </a:r>
            <a:r>
              <a:rPr lang="zh-CN" altLang="en-US" dirty="0"/>
              <a:t>个用户</a:t>
            </a:r>
          </a:p>
        </p:txBody>
      </p:sp>
      <p:cxnSp>
        <p:nvCxnSpPr>
          <p:cNvPr id="15" name="直接箭头连接符 14">
            <a:extLst>
              <a:ext uri="{FF2B5EF4-FFF2-40B4-BE49-F238E27FC236}">
                <a16:creationId xmlns:a16="http://schemas.microsoft.com/office/drawing/2014/main" id="{3FAD250D-AA77-4C8A-9B04-1D8B74DFE83C}"/>
              </a:ext>
            </a:extLst>
          </p:cNvPr>
          <p:cNvCxnSpPr>
            <a:cxnSpLocks/>
          </p:cNvCxnSpPr>
          <p:nvPr/>
        </p:nvCxnSpPr>
        <p:spPr>
          <a:xfrm>
            <a:off x="1779639" y="3234813"/>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ADF1AD0-A933-44B2-BCCC-03636F76CE64}"/>
              </a:ext>
            </a:extLst>
          </p:cNvPr>
          <p:cNvSpPr/>
          <p:nvPr/>
        </p:nvSpPr>
        <p:spPr>
          <a:xfrm>
            <a:off x="157316" y="2994054"/>
            <a:ext cx="1909178" cy="261610"/>
          </a:xfrm>
          <a:prstGeom prst="rect">
            <a:avLst/>
          </a:prstGeom>
        </p:spPr>
        <p:txBody>
          <a:bodyPr wrap="square">
            <a:spAutoFit/>
          </a:bodyPr>
          <a:lstStyle/>
          <a:p>
            <a:pPr lvl="0" algn="ctr">
              <a:defRPr/>
            </a:pPr>
            <a:r>
              <a:rPr lang="zh-CN" altLang="en-US" sz="1100" dirty="0"/>
              <a:t>不包含解释的</a:t>
            </a:r>
            <a:r>
              <a:rPr lang="en-US" altLang="zh-CN" sz="1100" dirty="0"/>
              <a:t>10</a:t>
            </a:r>
            <a:r>
              <a:rPr lang="zh-CN" altLang="en-US" sz="1100" dirty="0"/>
              <a:t>个实例</a:t>
            </a:r>
          </a:p>
        </p:txBody>
      </p:sp>
      <p:cxnSp>
        <p:nvCxnSpPr>
          <p:cNvPr id="21" name="直接箭头连接符 20">
            <a:extLst>
              <a:ext uri="{FF2B5EF4-FFF2-40B4-BE49-F238E27FC236}">
                <a16:creationId xmlns:a16="http://schemas.microsoft.com/office/drawing/2014/main" id="{64C64FA5-9A5A-4206-A359-D44025889D3D}"/>
              </a:ext>
            </a:extLst>
          </p:cNvPr>
          <p:cNvCxnSpPr>
            <a:cxnSpLocks/>
          </p:cNvCxnSpPr>
          <p:nvPr/>
        </p:nvCxnSpPr>
        <p:spPr>
          <a:xfrm>
            <a:off x="1754854" y="3671031"/>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391B937-8E3D-499C-A33D-AE4024078E8F}"/>
              </a:ext>
            </a:extLst>
          </p:cNvPr>
          <p:cNvSpPr/>
          <p:nvPr/>
        </p:nvSpPr>
        <p:spPr>
          <a:xfrm>
            <a:off x="132531" y="3430272"/>
            <a:ext cx="1909178" cy="261610"/>
          </a:xfrm>
          <a:prstGeom prst="rect">
            <a:avLst/>
          </a:prstGeom>
        </p:spPr>
        <p:txBody>
          <a:bodyPr wrap="square">
            <a:spAutoFit/>
          </a:bodyPr>
          <a:lstStyle/>
          <a:p>
            <a:pPr lvl="0" algn="ctr">
              <a:defRPr/>
            </a:pPr>
            <a:r>
              <a:rPr lang="zh-CN" altLang="en-US" sz="1100" dirty="0"/>
              <a:t>一个解释</a:t>
            </a:r>
          </a:p>
        </p:txBody>
      </p:sp>
      <p:cxnSp>
        <p:nvCxnSpPr>
          <p:cNvPr id="23" name="直接箭头连接符 22">
            <a:extLst>
              <a:ext uri="{FF2B5EF4-FFF2-40B4-BE49-F238E27FC236}">
                <a16:creationId xmlns:a16="http://schemas.microsoft.com/office/drawing/2014/main" id="{91C0CE4E-1729-48A5-BC0E-E754FD6C085A}"/>
              </a:ext>
            </a:extLst>
          </p:cNvPr>
          <p:cNvCxnSpPr>
            <a:cxnSpLocks/>
          </p:cNvCxnSpPr>
          <p:nvPr/>
        </p:nvCxnSpPr>
        <p:spPr>
          <a:xfrm>
            <a:off x="1745022" y="4099829"/>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509210A-5578-4F02-BACF-D6322E1488CE}"/>
              </a:ext>
            </a:extLst>
          </p:cNvPr>
          <p:cNvSpPr/>
          <p:nvPr/>
        </p:nvSpPr>
        <p:spPr>
          <a:xfrm>
            <a:off x="122699" y="3859070"/>
            <a:ext cx="1909178" cy="261610"/>
          </a:xfrm>
          <a:prstGeom prst="rect">
            <a:avLst/>
          </a:prstGeom>
        </p:spPr>
        <p:txBody>
          <a:bodyPr wrap="square">
            <a:spAutoFit/>
          </a:bodyPr>
          <a:lstStyle/>
          <a:p>
            <a:pPr lvl="0" algn="ctr">
              <a:defRPr/>
            </a:pPr>
            <a:r>
              <a:rPr lang="zh-CN" altLang="en-US" sz="1100" dirty="0"/>
              <a:t>两个解释</a:t>
            </a:r>
          </a:p>
        </p:txBody>
      </p:sp>
      <p:cxnSp>
        <p:nvCxnSpPr>
          <p:cNvPr id="25" name="直接箭头连接符 24">
            <a:extLst>
              <a:ext uri="{FF2B5EF4-FFF2-40B4-BE49-F238E27FC236}">
                <a16:creationId xmlns:a16="http://schemas.microsoft.com/office/drawing/2014/main" id="{0F0BE7D0-AB12-4E21-B360-6F9DA5F91474}"/>
              </a:ext>
            </a:extLst>
          </p:cNvPr>
          <p:cNvCxnSpPr>
            <a:cxnSpLocks/>
          </p:cNvCxnSpPr>
          <p:nvPr/>
        </p:nvCxnSpPr>
        <p:spPr>
          <a:xfrm>
            <a:off x="3975672" y="2466231"/>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8ACB2D4-8723-4A10-8924-3B91AE57BD49}"/>
              </a:ext>
            </a:extLst>
          </p:cNvPr>
          <p:cNvSpPr/>
          <p:nvPr/>
        </p:nvSpPr>
        <p:spPr>
          <a:xfrm>
            <a:off x="2353349" y="2225472"/>
            <a:ext cx="1909178" cy="261610"/>
          </a:xfrm>
          <a:prstGeom prst="rect">
            <a:avLst/>
          </a:prstGeom>
        </p:spPr>
        <p:txBody>
          <a:bodyPr wrap="square">
            <a:spAutoFit/>
          </a:bodyPr>
          <a:lstStyle/>
          <a:p>
            <a:pPr lvl="0" algn="ctr">
              <a:defRPr/>
            </a:pPr>
            <a:r>
              <a:rPr lang="zh-CN" altLang="en-US" sz="1100" dirty="0"/>
              <a:t>回答后是正确的情况</a:t>
            </a:r>
          </a:p>
        </p:txBody>
      </p:sp>
      <p:cxnSp>
        <p:nvCxnSpPr>
          <p:cNvPr id="27" name="直接箭头连接符 26">
            <a:extLst>
              <a:ext uri="{FF2B5EF4-FFF2-40B4-BE49-F238E27FC236}">
                <a16:creationId xmlns:a16="http://schemas.microsoft.com/office/drawing/2014/main" id="{CAE8A93A-F33A-46F8-B645-46CA1FA14126}"/>
              </a:ext>
            </a:extLst>
          </p:cNvPr>
          <p:cNvCxnSpPr>
            <a:cxnSpLocks/>
          </p:cNvCxnSpPr>
          <p:nvPr/>
        </p:nvCxnSpPr>
        <p:spPr>
          <a:xfrm>
            <a:off x="5919467" y="2440824"/>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927D0C0-4A1F-4E84-B32A-7CAF8A995AB4}"/>
              </a:ext>
            </a:extLst>
          </p:cNvPr>
          <p:cNvSpPr/>
          <p:nvPr/>
        </p:nvSpPr>
        <p:spPr>
          <a:xfrm>
            <a:off x="4297144" y="2200065"/>
            <a:ext cx="1909178" cy="261610"/>
          </a:xfrm>
          <a:prstGeom prst="rect">
            <a:avLst/>
          </a:prstGeom>
        </p:spPr>
        <p:txBody>
          <a:bodyPr wrap="square">
            <a:spAutoFit/>
          </a:bodyPr>
          <a:lstStyle/>
          <a:p>
            <a:pPr lvl="0" algn="ctr">
              <a:defRPr/>
            </a:pPr>
            <a:r>
              <a:rPr lang="zh-CN" altLang="en-US" sz="1100" dirty="0"/>
              <a:t>回答“不知道”</a:t>
            </a:r>
          </a:p>
        </p:txBody>
      </p:sp>
      <p:cxnSp>
        <p:nvCxnSpPr>
          <p:cNvPr id="29" name="直接箭头连接符 28">
            <a:extLst>
              <a:ext uri="{FF2B5EF4-FFF2-40B4-BE49-F238E27FC236}">
                <a16:creationId xmlns:a16="http://schemas.microsoft.com/office/drawing/2014/main" id="{05905279-AB22-4F10-B0E2-D5B86C61FE5C}"/>
              </a:ext>
            </a:extLst>
          </p:cNvPr>
          <p:cNvCxnSpPr>
            <a:cxnSpLocks/>
          </p:cNvCxnSpPr>
          <p:nvPr/>
        </p:nvCxnSpPr>
        <p:spPr>
          <a:xfrm>
            <a:off x="8530996" y="2386619"/>
            <a:ext cx="542494" cy="2163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AF61A4FB-09F4-4E0A-8F81-4CFECA590B14}"/>
              </a:ext>
            </a:extLst>
          </p:cNvPr>
          <p:cNvSpPr/>
          <p:nvPr/>
        </p:nvSpPr>
        <p:spPr>
          <a:xfrm>
            <a:off x="7164312" y="2146204"/>
            <a:ext cx="1909178" cy="261610"/>
          </a:xfrm>
          <a:prstGeom prst="rect">
            <a:avLst/>
          </a:prstGeom>
        </p:spPr>
        <p:txBody>
          <a:bodyPr wrap="square">
            <a:spAutoFit/>
          </a:bodyPr>
          <a:lstStyle/>
          <a:p>
            <a:pPr lvl="0" algn="ctr">
              <a:defRPr/>
            </a:pPr>
            <a:r>
              <a:rPr lang="zh-CN" altLang="en-US" sz="1100" dirty="0"/>
              <a:t>答题耗时</a:t>
            </a:r>
          </a:p>
        </p:txBody>
      </p:sp>
    </p:spTree>
    <p:extLst>
      <p:ext uri="{BB962C8B-B14F-4D97-AF65-F5344CB8AC3E}">
        <p14:creationId xmlns:p14="http://schemas.microsoft.com/office/powerpoint/2010/main" val="38874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299432"/>
            <a:ext cx="5674274" cy="798874"/>
            <a:chOff x="1564640" y="614772"/>
            <a:chExt cx="4765040" cy="798874"/>
          </a:xfrm>
        </p:grpSpPr>
        <p:sp>
          <p:nvSpPr>
            <p:cNvPr id="6" name="文本框 5"/>
            <p:cNvSpPr txBox="1"/>
            <p:nvPr/>
          </p:nvSpPr>
          <p:spPr>
            <a:xfrm>
              <a:off x="1564640" y="614772"/>
              <a:ext cx="3718560" cy="476284"/>
            </a:xfrm>
            <a:prstGeom prst="rect">
              <a:avLst/>
            </a:prstGeom>
            <a:noFill/>
          </p:spPr>
          <p:txBody>
            <a:bodyPr wrap="square" rtlCol="0">
              <a:spAutoFit/>
            </a:bodyPr>
            <a:lstStyle/>
            <a:p>
              <a:pPr>
                <a:lnSpc>
                  <a:spcPct val="140000"/>
                </a:lnSpc>
              </a:pPr>
              <a:r>
                <a:rPr lang="zh-CN" altLang="en-US" sz="2000" b="1" spc="600" dirty="0">
                  <a:solidFill>
                    <a:schemeClr val="accent1">
                      <a:lumMod val="75000"/>
                    </a:schemeClr>
                  </a:solidFill>
                  <a:cs typeface="+mn-ea"/>
                  <a:sym typeface="+mn-lt"/>
                </a:rPr>
                <a:t>总结</a:t>
              </a:r>
            </a:p>
          </p:txBody>
        </p:sp>
        <p:sp>
          <p:nvSpPr>
            <p:cNvPr id="7" name="文本框 6"/>
            <p:cNvSpPr txBox="1"/>
            <p:nvPr/>
          </p:nvSpPr>
          <p:spPr>
            <a:xfrm>
              <a:off x="1564640" y="1014882"/>
              <a:ext cx="4765040" cy="398764"/>
            </a:xfrm>
            <a:prstGeom prst="rect">
              <a:avLst/>
            </a:prstGeom>
            <a:noFill/>
          </p:spPr>
          <p:txBody>
            <a:bodyPr wrap="square" rtlCol="0">
              <a:spAutoFit/>
            </a:bodyPr>
            <a:lstStyle/>
            <a:p>
              <a:pPr>
                <a:lnSpc>
                  <a:spcPct val="140000"/>
                </a:lnSpc>
              </a:pPr>
              <a:r>
                <a:rPr lang="en-US" altLang="zh-CN" sz="1600" spc="600" dirty="0">
                  <a:solidFill>
                    <a:schemeClr val="accent1"/>
                  </a:solidFill>
                  <a:cs typeface="+mn-ea"/>
                  <a:sym typeface="+mn-lt"/>
                </a:rPr>
                <a:t>Summarization</a:t>
              </a:r>
              <a:endParaRPr lang="zh-CN" altLang="en-US" sz="1600" spc="600" dirty="0">
                <a:solidFill>
                  <a:schemeClr val="accent1"/>
                </a:solidFill>
                <a:cs typeface="+mn-ea"/>
                <a:sym typeface="+mn-lt"/>
              </a:endParaRPr>
            </a:p>
          </p:txBody>
        </p:sp>
      </p:gr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矩形 9">
            <a:extLst>
              <a:ext uri="{FF2B5EF4-FFF2-40B4-BE49-F238E27FC236}">
                <a16:creationId xmlns:a16="http://schemas.microsoft.com/office/drawing/2014/main" id="{0918E308-C44B-43AB-971F-E48EE3C3B751}"/>
              </a:ext>
            </a:extLst>
          </p:cNvPr>
          <p:cNvSpPr/>
          <p:nvPr/>
        </p:nvSpPr>
        <p:spPr>
          <a:xfrm>
            <a:off x="1330960" y="1351886"/>
            <a:ext cx="10022840" cy="2103204"/>
          </a:xfrm>
          <a:prstGeom prst="rect">
            <a:avLst/>
          </a:prstGeom>
        </p:spPr>
        <p:txBody>
          <a:bodyPr wrap="square">
            <a:spAutoFit/>
          </a:bodyPr>
          <a:lstStyle/>
          <a:p>
            <a:pPr marL="457200" indent="-457200">
              <a:lnSpc>
                <a:spcPct val="140000"/>
              </a:lnSpc>
              <a:buAutoNum type="arabicPeriod"/>
            </a:pPr>
            <a:r>
              <a:rPr lang="zh-CN" altLang="en-US" sz="2400" dirty="0">
                <a:solidFill>
                  <a:srgbClr val="212529"/>
                </a:solidFill>
                <a:cs typeface="+mn-ea"/>
                <a:sym typeface="+mn-lt"/>
              </a:rPr>
              <a:t>缺点</a:t>
            </a:r>
            <a:r>
              <a:rPr lang="en-US" altLang="zh-CN" sz="2400" dirty="0">
                <a:solidFill>
                  <a:srgbClr val="212529"/>
                </a:solidFill>
                <a:cs typeface="+mn-ea"/>
                <a:sym typeface="+mn-lt"/>
              </a:rPr>
              <a:t>1</a:t>
            </a:r>
            <a:r>
              <a:rPr lang="zh-CN" altLang="en-US" sz="2400" dirty="0">
                <a:solidFill>
                  <a:srgbClr val="212529"/>
                </a:solidFill>
                <a:cs typeface="+mn-ea"/>
                <a:sym typeface="+mn-lt"/>
              </a:rPr>
              <a:t>：过于复杂的规则集</a:t>
            </a:r>
            <a:endParaRPr lang="en-US" altLang="zh-CN" sz="2400" dirty="0">
              <a:solidFill>
                <a:srgbClr val="212529"/>
              </a:solidFill>
              <a:cs typeface="+mn-ea"/>
              <a:sym typeface="+mn-lt"/>
            </a:endParaRPr>
          </a:p>
          <a:p>
            <a:pPr>
              <a:lnSpc>
                <a:spcPct val="140000"/>
              </a:lnSpc>
            </a:pPr>
            <a:endParaRPr lang="en-US" altLang="zh-CN" sz="2400" dirty="0">
              <a:solidFill>
                <a:srgbClr val="212529"/>
              </a:solidFill>
              <a:cs typeface="+mn-ea"/>
              <a:sym typeface="+mn-lt"/>
            </a:endParaRPr>
          </a:p>
          <a:p>
            <a:pPr marL="342900" indent="-342900">
              <a:lnSpc>
                <a:spcPct val="140000"/>
              </a:lnSpc>
              <a:buAutoNum type="arabicPeriod"/>
            </a:pPr>
            <a:endParaRPr lang="en-US" altLang="zh-CN" sz="2400" dirty="0">
              <a:solidFill>
                <a:srgbClr val="212529"/>
              </a:solidFill>
              <a:cs typeface="+mn-ea"/>
              <a:sym typeface="+mn-lt"/>
            </a:endParaRPr>
          </a:p>
          <a:p>
            <a:pPr marL="342900" indent="-342900">
              <a:lnSpc>
                <a:spcPct val="140000"/>
              </a:lnSpc>
              <a:buAutoNum type="arabicPeriod"/>
            </a:pPr>
            <a:endParaRPr lang="en-US" altLang="zh-CN" sz="2400" dirty="0">
              <a:solidFill>
                <a:srgbClr val="212529"/>
              </a:solidFill>
              <a:cs typeface="+mn-ea"/>
              <a:sym typeface="+mn-lt"/>
            </a:endParaRPr>
          </a:p>
        </p:txBody>
      </p:sp>
      <p:pic>
        <p:nvPicPr>
          <p:cNvPr id="8" name="图片 7">
            <a:extLst>
              <a:ext uri="{FF2B5EF4-FFF2-40B4-BE49-F238E27FC236}">
                <a16:creationId xmlns:a16="http://schemas.microsoft.com/office/drawing/2014/main" id="{409ABF10-D9F9-41EB-AB72-D77F36BFC20C}"/>
              </a:ext>
            </a:extLst>
          </p:cNvPr>
          <p:cNvPicPr>
            <a:picLocks noChangeAspect="1"/>
          </p:cNvPicPr>
          <p:nvPr/>
        </p:nvPicPr>
        <p:blipFill>
          <a:blip r:embed="rId6"/>
          <a:stretch>
            <a:fillRect/>
          </a:stretch>
        </p:blipFill>
        <p:spPr>
          <a:xfrm>
            <a:off x="1087120" y="2172929"/>
            <a:ext cx="5369077" cy="3848630"/>
          </a:xfrm>
          <a:prstGeom prst="rect">
            <a:avLst/>
          </a:prstGeom>
        </p:spPr>
      </p:pic>
      <p:pic>
        <p:nvPicPr>
          <p:cNvPr id="9" name="图片 8">
            <a:extLst>
              <a:ext uri="{FF2B5EF4-FFF2-40B4-BE49-F238E27FC236}">
                <a16:creationId xmlns:a16="http://schemas.microsoft.com/office/drawing/2014/main" id="{9C2CA3D5-3DFD-428F-B710-6F7B4025B033}"/>
              </a:ext>
            </a:extLst>
          </p:cNvPr>
          <p:cNvPicPr>
            <a:picLocks noChangeAspect="1"/>
          </p:cNvPicPr>
          <p:nvPr/>
        </p:nvPicPr>
        <p:blipFill>
          <a:blip r:embed="rId7"/>
          <a:stretch>
            <a:fillRect/>
          </a:stretch>
        </p:blipFill>
        <p:spPr>
          <a:xfrm>
            <a:off x="6559635" y="2815121"/>
            <a:ext cx="5410955" cy="1876687"/>
          </a:xfrm>
          <a:prstGeom prst="rect">
            <a:avLst/>
          </a:prstGeom>
        </p:spPr>
      </p:pic>
    </p:spTree>
    <p:extLst>
      <p:ext uri="{BB962C8B-B14F-4D97-AF65-F5344CB8AC3E}">
        <p14:creationId xmlns:p14="http://schemas.microsoft.com/office/powerpoint/2010/main" val="296739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299432"/>
            <a:ext cx="5674274" cy="798874"/>
            <a:chOff x="1564640" y="614772"/>
            <a:chExt cx="4765040" cy="798874"/>
          </a:xfrm>
        </p:grpSpPr>
        <p:sp>
          <p:nvSpPr>
            <p:cNvPr id="6" name="文本框 5"/>
            <p:cNvSpPr txBox="1"/>
            <p:nvPr/>
          </p:nvSpPr>
          <p:spPr>
            <a:xfrm>
              <a:off x="1564640" y="614772"/>
              <a:ext cx="3718560" cy="476284"/>
            </a:xfrm>
            <a:prstGeom prst="rect">
              <a:avLst/>
            </a:prstGeom>
            <a:noFill/>
          </p:spPr>
          <p:txBody>
            <a:bodyPr wrap="square" rtlCol="0">
              <a:spAutoFit/>
            </a:bodyPr>
            <a:lstStyle/>
            <a:p>
              <a:pPr>
                <a:lnSpc>
                  <a:spcPct val="140000"/>
                </a:lnSpc>
              </a:pPr>
              <a:r>
                <a:rPr lang="zh-CN" altLang="en-US" sz="2000" b="1" spc="600" dirty="0">
                  <a:solidFill>
                    <a:schemeClr val="accent1">
                      <a:lumMod val="75000"/>
                    </a:schemeClr>
                  </a:solidFill>
                  <a:cs typeface="+mn-ea"/>
                  <a:sym typeface="+mn-lt"/>
                </a:rPr>
                <a:t>总结</a:t>
              </a:r>
            </a:p>
          </p:txBody>
        </p:sp>
        <p:sp>
          <p:nvSpPr>
            <p:cNvPr id="7" name="文本框 6"/>
            <p:cNvSpPr txBox="1"/>
            <p:nvPr/>
          </p:nvSpPr>
          <p:spPr>
            <a:xfrm>
              <a:off x="1564640" y="1014882"/>
              <a:ext cx="4765040" cy="398764"/>
            </a:xfrm>
            <a:prstGeom prst="rect">
              <a:avLst/>
            </a:prstGeom>
            <a:noFill/>
          </p:spPr>
          <p:txBody>
            <a:bodyPr wrap="square" rtlCol="0">
              <a:spAutoFit/>
            </a:bodyPr>
            <a:lstStyle/>
            <a:p>
              <a:pPr>
                <a:lnSpc>
                  <a:spcPct val="140000"/>
                </a:lnSpc>
              </a:pPr>
              <a:r>
                <a:rPr lang="en-US" altLang="zh-CN" sz="1600" spc="600" dirty="0">
                  <a:solidFill>
                    <a:schemeClr val="accent1"/>
                  </a:solidFill>
                  <a:cs typeface="+mn-ea"/>
                  <a:sym typeface="+mn-lt"/>
                </a:rPr>
                <a:t>Summarization</a:t>
              </a:r>
              <a:endParaRPr lang="zh-CN" altLang="en-US" sz="1600" spc="600" dirty="0">
                <a:solidFill>
                  <a:schemeClr val="accent1"/>
                </a:solidFill>
                <a:cs typeface="+mn-ea"/>
                <a:sym typeface="+mn-lt"/>
              </a:endParaRPr>
            </a:p>
          </p:txBody>
        </p:sp>
      </p:gr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矩形 9">
            <a:extLst>
              <a:ext uri="{FF2B5EF4-FFF2-40B4-BE49-F238E27FC236}">
                <a16:creationId xmlns:a16="http://schemas.microsoft.com/office/drawing/2014/main" id="{0918E308-C44B-43AB-971F-E48EE3C3B751}"/>
              </a:ext>
            </a:extLst>
          </p:cNvPr>
          <p:cNvSpPr/>
          <p:nvPr/>
        </p:nvSpPr>
        <p:spPr>
          <a:xfrm>
            <a:off x="1330960" y="1351886"/>
            <a:ext cx="10022840" cy="2160656"/>
          </a:xfrm>
          <a:prstGeom prst="rect">
            <a:avLst/>
          </a:prstGeom>
        </p:spPr>
        <p:txBody>
          <a:bodyPr wrap="square">
            <a:spAutoFit/>
          </a:bodyPr>
          <a:lstStyle/>
          <a:p>
            <a:pPr>
              <a:lnSpc>
                <a:spcPct val="140000"/>
              </a:lnSpc>
            </a:pPr>
            <a:r>
              <a:rPr lang="zh-CN" altLang="en-US" sz="1600" dirty="0">
                <a:solidFill>
                  <a:srgbClr val="212529"/>
                </a:solidFill>
                <a:cs typeface="+mn-ea"/>
                <a:sym typeface="+mn-lt"/>
              </a:rPr>
              <a:t>缺点：</a:t>
            </a:r>
            <a:endParaRPr lang="en-US" altLang="zh-CN" sz="1600" dirty="0">
              <a:solidFill>
                <a:srgbClr val="212529"/>
              </a:solidFill>
              <a:cs typeface="+mn-ea"/>
              <a:sym typeface="+mn-lt"/>
            </a:endParaRPr>
          </a:p>
          <a:p>
            <a:pPr marL="457200" indent="-457200">
              <a:lnSpc>
                <a:spcPct val="140000"/>
              </a:lnSpc>
              <a:buAutoNum type="arabicPeriod"/>
            </a:pPr>
            <a:r>
              <a:rPr lang="zh-CN" altLang="en-US" sz="1600" dirty="0">
                <a:solidFill>
                  <a:srgbClr val="212529"/>
                </a:solidFill>
                <a:cs typeface="+mn-ea"/>
                <a:sym typeface="+mn-lt"/>
              </a:rPr>
              <a:t>可能会出现过于复杂的规则集</a:t>
            </a:r>
            <a:endParaRPr lang="en-US" altLang="zh-CN" sz="1600" dirty="0">
              <a:solidFill>
                <a:srgbClr val="212529"/>
              </a:solidFill>
              <a:cs typeface="+mn-ea"/>
              <a:sym typeface="+mn-lt"/>
            </a:endParaRPr>
          </a:p>
          <a:p>
            <a:pPr marL="457200" indent="-457200">
              <a:lnSpc>
                <a:spcPct val="140000"/>
              </a:lnSpc>
              <a:buAutoNum type="arabicPeriod"/>
            </a:pPr>
            <a:r>
              <a:rPr lang="zh-CN" altLang="en-US" sz="1600" dirty="0">
                <a:solidFill>
                  <a:srgbClr val="212529"/>
                </a:solidFill>
                <a:cs typeface="+mn-ea"/>
                <a:sym typeface="+mn-lt"/>
              </a:rPr>
              <a:t>规则之间可能出现冲突</a:t>
            </a:r>
            <a:endParaRPr lang="en-US" altLang="zh-CN" sz="1600" dirty="0">
              <a:solidFill>
                <a:srgbClr val="212529"/>
              </a:solidFill>
              <a:cs typeface="+mn-ea"/>
              <a:sym typeface="+mn-lt"/>
            </a:endParaRPr>
          </a:p>
          <a:p>
            <a:pPr marL="457200" indent="-457200">
              <a:lnSpc>
                <a:spcPct val="140000"/>
              </a:lnSpc>
              <a:buFontTx/>
              <a:buAutoNum type="arabicPeriod"/>
            </a:pPr>
            <a:r>
              <a:rPr lang="zh-CN" altLang="en-US" sz="1600" dirty="0"/>
              <a:t>参数较多：例如</a:t>
            </a:r>
            <a:r>
              <a:rPr lang="en-US" altLang="zh-CN" sz="1600" dirty="0"/>
              <a:t>beam search </a:t>
            </a:r>
            <a:r>
              <a:rPr lang="zh-CN" altLang="en-US" sz="1600" dirty="0"/>
              <a:t>的宽度，扰动的方式等</a:t>
            </a:r>
            <a:r>
              <a:rPr lang="zh-CN" altLang="en-US" sz="1600" dirty="0">
                <a:solidFill>
                  <a:srgbClr val="212529"/>
                </a:solidFill>
                <a:cs typeface="+mn-ea"/>
                <a:sym typeface="+mn-lt"/>
              </a:rPr>
              <a:t>、</a:t>
            </a:r>
            <a:endParaRPr lang="en-US" altLang="zh-CN" sz="1600" dirty="0">
              <a:solidFill>
                <a:srgbClr val="212529"/>
              </a:solidFill>
              <a:cs typeface="+mn-ea"/>
              <a:sym typeface="+mn-lt"/>
            </a:endParaRPr>
          </a:p>
          <a:p>
            <a:pPr marL="457200" indent="-457200">
              <a:lnSpc>
                <a:spcPct val="140000"/>
              </a:lnSpc>
              <a:buFontTx/>
              <a:buAutoNum type="arabicPeriod"/>
            </a:pPr>
            <a:r>
              <a:rPr lang="zh-CN" altLang="en-US" sz="1600" dirty="0">
                <a:solidFill>
                  <a:srgbClr val="212529"/>
                </a:solidFill>
                <a:cs typeface="+mn-ea"/>
                <a:sym typeface="+mn-lt"/>
              </a:rPr>
              <a:t>效率问题：依赖于黑盒模型本身的运行效率</a:t>
            </a:r>
            <a:endParaRPr lang="en-US" altLang="zh-CN" sz="1600" dirty="0">
              <a:solidFill>
                <a:srgbClr val="212529"/>
              </a:solidFill>
              <a:cs typeface="+mn-ea"/>
              <a:sym typeface="+mn-lt"/>
            </a:endParaRPr>
          </a:p>
          <a:p>
            <a:pPr marL="342900" indent="-342900">
              <a:lnSpc>
                <a:spcPct val="140000"/>
              </a:lnSpc>
              <a:buAutoNum type="arabicPeriod"/>
            </a:pPr>
            <a:endParaRPr lang="en-US" altLang="zh-CN" sz="1600" dirty="0">
              <a:solidFill>
                <a:srgbClr val="212529"/>
              </a:solidFill>
              <a:cs typeface="+mn-ea"/>
              <a:sym typeface="+mn-lt"/>
            </a:endParaRPr>
          </a:p>
        </p:txBody>
      </p:sp>
      <p:pic>
        <p:nvPicPr>
          <p:cNvPr id="12" name="图片 11">
            <a:extLst>
              <a:ext uri="{FF2B5EF4-FFF2-40B4-BE49-F238E27FC236}">
                <a16:creationId xmlns:a16="http://schemas.microsoft.com/office/drawing/2014/main" id="{303EE785-AA09-4089-9E9F-01205EA61E23}"/>
              </a:ext>
            </a:extLst>
          </p:cNvPr>
          <p:cNvPicPr>
            <a:picLocks noChangeAspect="1"/>
          </p:cNvPicPr>
          <p:nvPr/>
        </p:nvPicPr>
        <p:blipFill>
          <a:blip r:embed="rId6"/>
          <a:stretch>
            <a:fillRect/>
          </a:stretch>
        </p:blipFill>
        <p:spPr>
          <a:xfrm>
            <a:off x="1087120" y="3429000"/>
            <a:ext cx="4671951" cy="3348920"/>
          </a:xfrm>
          <a:prstGeom prst="rect">
            <a:avLst/>
          </a:prstGeom>
        </p:spPr>
      </p:pic>
      <p:pic>
        <p:nvPicPr>
          <p:cNvPr id="13" name="图片 12">
            <a:extLst>
              <a:ext uri="{FF2B5EF4-FFF2-40B4-BE49-F238E27FC236}">
                <a16:creationId xmlns:a16="http://schemas.microsoft.com/office/drawing/2014/main" id="{E8F331AE-BC82-4C13-BDA7-FFF622D3F0ED}"/>
              </a:ext>
            </a:extLst>
          </p:cNvPr>
          <p:cNvPicPr>
            <a:picLocks noChangeAspect="1"/>
          </p:cNvPicPr>
          <p:nvPr/>
        </p:nvPicPr>
        <p:blipFill>
          <a:blip r:embed="rId7"/>
          <a:stretch>
            <a:fillRect/>
          </a:stretch>
        </p:blipFill>
        <p:spPr>
          <a:xfrm>
            <a:off x="6396488" y="4243306"/>
            <a:ext cx="4708392" cy="163301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4" name="矩形 13">
            <a:extLst/>
          </p:cNvPr>
          <p:cNvSpPr/>
          <p:nvPr/>
        </p:nvSpPr>
        <p:spPr>
          <a:xfrm>
            <a:off x="4217338" y="2017764"/>
            <a:ext cx="2852755" cy="1624547"/>
          </a:xfrm>
          <a:prstGeom prst="rect">
            <a:avLst/>
          </a:prstGeom>
        </p:spPr>
        <p:txBody>
          <a:bodyPr wrap="square">
            <a:spAutoFit/>
          </a:bodyPr>
          <a:lstStyle/>
          <a:p>
            <a:pPr algn="ctr">
              <a:lnSpc>
                <a:spcPct val="140000"/>
              </a:lnSpc>
            </a:pPr>
            <a:r>
              <a:rPr lang="en-US" altLang="zh-CN" sz="8000" dirty="0">
                <a:solidFill>
                  <a:schemeClr val="tx1"/>
                </a:solidFill>
                <a:cs typeface="+mn-ea"/>
                <a:sym typeface="+mn-lt"/>
              </a:rPr>
              <a:t>Q&amp;A</a:t>
            </a:r>
            <a:endParaRPr lang="en-US" altLang="zh-CN" sz="8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矩形 3"/>
          <p:cNvSpPr/>
          <p:nvPr/>
        </p:nvSpPr>
        <p:spPr>
          <a:xfrm>
            <a:off x="0" y="3312160"/>
            <a:ext cx="12192000" cy="3569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4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grpSp>
        <p:nvGrpSpPr>
          <p:cNvPr id="20" name="组合 19"/>
          <p:cNvGrpSpPr/>
          <p:nvPr/>
        </p:nvGrpSpPr>
        <p:grpSpPr>
          <a:xfrm>
            <a:off x="0" y="3312160"/>
            <a:ext cx="11564620" cy="3368814"/>
            <a:chOff x="-429260" y="701040"/>
            <a:chExt cx="11564620" cy="3368814"/>
          </a:xfrm>
        </p:grpSpPr>
        <p:sp>
          <p:nvSpPr>
            <p:cNvPr id="7" name="文本框 6"/>
            <p:cNvSpPr txBox="1"/>
            <p:nvPr/>
          </p:nvSpPr>
          <p:spPr>
            <a:xfrm>
              <a:off x="2668270" y="701040"/>
              <a:ext cx="8467090" cy="854849"/>
            </a:xfrm>
            <a:prstGeom prst="rect">
              <a:avLst/>
            </a:prstGeom>
            <a:noFill/>
          </p:spPr>
          <p:txBody>
            <a:bodyPr wrap="square" rtlCol="0">
              <a:spAutoFit/>
            </a:bodyPr>
            <a:lstStyle/>
            <a:p>
              <a:pPr marL="0" marR="0" lvl="0" indent="0" algn="r" defTabSz="914400" rtl="0" eaLnBrk="1" fontAlgn="auto" latinLnBrk="0" hangingPunct="1">
                <a:lnSpc>
                  <a:spcPct val="140000"/>
                </a:lnSpc>
                <a:buClrTx/>
                <a:buSzTx/>
                <a:buFontTx/>
                <a:buNone/>
                <a:tabLst/>
                <a:defRPr/>
              </a:pPr>
              <a:r>
                <a:rPr kumimoji="0" lang="en-US" altLang="zh-CN" sz="4000" b="1" i="0" u="none" strike="noStrike" kern="1200" cap="none" spc="1500" normalizeH="0" baseline="0" noProof="0" dirty="0">
                  <a:ln>
                    <a:noFill/>
                  </a:ln>
                  <a:solidFill>
                    <a:srgbClr val="696464"/>
                  </a:solidFill>
                  <a:effectLst/>
                  <a:uLnTx/>
                  <a:uFillTx/>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THANKS FOR YOU</a:t>
              </a:r>
            </a:p>
          </p:txBody>
        </p:sp>
        <p:sp>
          <p:nvSpPr>
            <p:cNvPr id="8" name="文本框 7"/>
            <p:cNvSpPr txBox="1"/>
            <p:nvPr/>
          </p:nvSpPr>
          <p:spPr>
            <a:xfrm>
              <a:off x="4348480" y="1408926"/>
              <a:ext cx="6786880" cy="859594"/>
            </a:xfrm>
            <a:prstGeom prst="rect">
              <a:avLst/>
            </a:prstGeom>
            <a:noFill/>
          </p:spPr>
          <p:txBody>
            <a:bodyPr wrap="square" rtlCol="0">
              <a:spAutoFit/>
            </a:bodyPr>
            <a:lstStyle/>
            <a:p>
              <a:pPr marL="0" marR="0" lvl="0" indent="0" algn="r" defTabSz="914400" rtl="0" eaLnBrk="1" fontAlgn="auto" latinLnBrk="0" hangingPunct="1">
                <a:lnSpc>
                  <a:spcPct val="140000"/>
                </a:lnSpc>
                <a:buClrTx/>
                <a:buSzTx/>
                <a:buFontTx/>
                <a:buNone/>
                <a:tabLst/>
                <a:defRPr/>
              </a:pPr>
              <a:r>
                <a:rPr kumimoji="0" lang="zh-CN" altLang="en-US" sz="4000" b="1" i="0" u="none" strike="noStrike" kern="1200" cap="none" spc="2000" normalizeH="0" baseline="0" noProof="0" dirty="0">
                  <a:ln>
                    <a:noFill/>
                  </a:ln>
                  <a:solidFill>
                    <a:srgbClr val="696464"/>
                  </a:solidFill>
                  <a:effectLst/>
                  <a:uLnTx/>
                  <a:uFillTx/>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非常感谢您的聆听</a:t>
              </a:r>
            </a:p>
          </p:txBody>
        </p:sp>
        <p:sp>
          <p:nvSpPr>
            <p:cNvPr id="6" name="文本框 5"/>
            <p:cNvSpPr txBox="1"/>
            <p:nvPr/>
          </p:nvSpPr>
          <p:spPr>
            <a:xfrm>
              <a:off x="-429260" y="3215005"/>
              <a:ext cx="3983990" cy="854849"/>
            </a:xfrm>
            <a:prstGeom prst="rect">
              <a:avLst/>
            </a:prstGeom>
            <a:noFill/>
          </p:spPr>
          <p:txBody>
            <a:bodyPr wrap="square" rtlCol="0">
              <a:spAutoFit/>
            </a:bodyPr>
            <a:lstStyle/>
            <a:p>
              <a:pPr marL="0" marR="0" lvl="0" indent="0" algn="ctr" defTabSz="914400" rtl="0" eaLnBrk="1" fontAlgn="auto" latinLnBrk="0" hangingPunct="1">
                <a:lnSpc>
                  <a:spcPct val="140000"/>
                </a:lnSpc>
                <a:buClrTx/>
                <a:buSzTx/>
                <a:buFontTx/>
                <a:buNone/>
                <a:tabLst/>
                <a:defRPr/>
              </a:pPr>
              <a:r>
                <a:rPr kumimoji="0" lang="en-US" altLang="zh-CN" sz="4000" b="1" i="1" u="none" strike="noStrike" kern="1200" cap="none" spc="600" normalizeH="0" baseline="0" noProof="0" dirty="0">
                  <a:ln>
                    <a:noFill/>
                  </a:ln>
                  <a:solidFill>
                    <a:srgbClr val="696464"/>
                  </a:solidFill>
                  <a:effectLst/>
                  <a:uLnTx/>
                  <a:uFillTx/>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2 0 2 . 0 3</a:t>
              </a:r>
            </a:p>
          </p:txBody>
        </p:sp>
      </p:grpSp>
      <p:pic>
        <p:nvPicPr>
          <p:cNvPr id="5" name="图片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8280" y="387350"/>
            <a:ext cx="800100" cy="800100"/>
          </a:xfrm>
          <a:prstGeom prst="rect">
            <a:avLst/>
          </a:prstGeom>
        </p:spPr>
      </p:pic>
      <p:sp>
        <p:nvSpPr>
          <p:cNvPr id="2" name="TextBox 1"/>
          <p:cNvSpPr txBox="1"/>
          <p:nvPr/>
        </p:nvSpPr>
        <p:spPr>
          <a:xfrm>
            <a:off x="1485956" y="602734"/>
            <a:ext cx="2279220" cy="553357"/>
          </a:xfrm>
          <a:prstGeom prst="rect">
            <a:avLst/>
          </a:prstGeom>
          <a:noFill/>
        </p:spPr>
        <p:txBody>
          <a:bodyPr wrap="square" rtlCol="0">
            <a:spAutoFit/>
          </a:bodyPr>
          <a:lstStyle/>
          <a:p>
            <a:pPr marL="0" marR="0" lvl="0" indent="0" algn="l" defTabSz="914400" rtl="0" eaLnBrk="1" fontAlgn="auto" latinLnBrk="0" hangingPunct="1">
              <a:lnSpc>
                <a:spcPct val="140000"/>
              </a:lnSpc>
              <a:buClrTx/>
              <a:buSzTx/>
              <a:buFontTx/>
              <a:buNone/>
              <a:tabLst/>
              <a:defRPr/>
            </a:pPr>
            <a:r>
              <a:rPr kumimoji="0" lang="zh-CN" altLang="en-US" sz="2400" b="1" i="0" u="none" strike="noStrike" kern="1200" cap="none" spc="0" normalizeH="0" baseline="0" noProof="0" dirty="0">
                <a:ln>
                  <a:noFill/>
                </a:ln>
                <a:solidFill>
                  <a:srgbClr val="E9E5DC"/>
                </a:solidFill>
                <a:effectLst/>
                <a:uLnTx/>
                <a:uFillTx/>
                <a:latin typeface="迷你简启体" pitchFamily="65" charset="-122"/>
                <a:ea typeface="迷你简启体" pitchFamily="65" charset="-122"/>
                <a:cs typeface="+mn-cs"/>
              </a:rPr>
              <a:t>华东师范大学</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1. </a:t>
            </a:r>
            <a:r>
              <a:rPr lang="zh-CN" altLang="en-US" sz="2000" b="1" spc="600" dirty="0">
                <a:solidFill>
                  <a:schemeClr val="accent1">
                    <a:lumMod val="75000"/>
                  </a:schemeClr>
                </a:solidFill>
                <a:cs typeface="+mn-ea"/>
                <a:sym typeface="+mn-lt"/>
              </a:rPr>
              <a:t>背景知识</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zh-CN" altLang="en-US" b="1" dirty="0">
                <a:solidFill>
                  <a:srgbClr val="494949"/>
                </a:solidFill>
                <a:cs typeface="+mn-ea"/>
                <a:sym typeface="+mn-lt"/>
              </a:rPr>
              <a:t>可信模型的两个定义</a:t>
            </a:r>
            <a:endParaRPr lang="en-US" altLang="zh-CN" b="1" dirty="0">
              <a:solidFill>
                <a:srgbClr val="494949"/>
              </a:solidFill>
              <a:cs typeface="+mn-ea"/>
              <a:sym typeface="+mn-lt"/>
            </a:endParaRPr>
          </a:p>
        </p:txBody>
      </p:sp>
      <p:sp>
        <p:nvSpPr>
          <p:cNvPr id="14" name="矩形 13">
            <a:extLst/>
          </p:cNvPr>
          <p:cNvSpPr/>
          <p:nvPr/>
        </p:nvSpPr>
        <p:spPr>
          <a:xfrm>
            <a:off x="899959" y="1918691"/>
            <a:ext cx="11144404" cy="825739"/>
          </a:xfrm>
          <a:prstGeom prst="rect">
            <a:avLst/>
          </a:prstGeom>
        </p:spPr>
        <p:txBody>
          <a:bodyPr wrap="square">
            <a:spAutoFit/>
          </a:bodyPr>
          <a:lstStyle/>
          <a:p>
            <a:pPr marL="342900" indent="-342900">
              <a:lnSpc>
                <a:spcPct val="140000"/>
              </a:lnSpc>
              <a:buAutoNum type="arabicPeriod"/>
            </a:pPr>
            <a:r>
              <a:rPr lang="zh-CN" altLang="en-US" dirty="0"/>
              <a:t>模型的预测结果是可信任的，即用户是否足够信任单个预测，从而根据该预测采取某些行动。</a:t>
            </a:r>
            <a:endParaRPr lang="en-US" altLang="zh-CN" dirty="0"/>
          </a:p>
          <a:p>
            <a:pPr marL="342900" indent="-342900">
              <a:lnSpc>
                <a:spcPct val="140000"/>
              </a:lnSpc>
              <a:buAutoNum type="arabicPeriod"/>
            </a:pPr>
            <a:r>
              <a:rPr lang="zh-CN" altLang="en-US" dirty="0"/>
              <a:t>模型是可信任的，即用户是否信任一个模型在部署后以合理的方式运行。</a:t>
            </a:r>
            <a:endParaRPr lang="en-US" altLang="zh-CN" dirty="0"/>
          </a:p>
        </p:txBody>
      </p:sp>
      <p:sp>
        <p:nvSpPr>
          <p:cNvPr id="22" name="矩形 21">
            <a:extLst>
              <a:ext uri="{FF2B5EF4-FFF2-40B4-BE49-F238E27FC236}">
                <a16:creationId xmlns:a16="http://schemas.microsoft.com/office/drawing/2014/main" id="{12CE0A66-E27E-4904-B232-0B973D0B0E6D}"/>
              </a:ext>
            </a:extLst>
          </p:cNvPr>
          <p:cNvSpPr/>
          <p:nvPr/>
        </p:nvSpPr>
        <p:spPr>
          <a:xfrm>
            <a:off x="1611671" y="4159426"/>
            <a:ext cx="1107996" cy="369332"/>
          </a:xfrm>
          <a:prstGeom prst="rect">
            <a:avLst/>
          </a:prstGeom>
        </p:spPr>
        <p:txBody>
          <a:bodyPr wrap="none">
            <a:spAutoFit/>
          </a:bodyPr>
          <a:lstStyle/>
          <a:p>
            <a:r>
              <a:rPr lang="zh-CN" altLang="en-US" dirty="0"/>
              <a:t>医疗任务</a:t>
            </a:r>
            <a:endParaRPr lang="en-US" altLang="zh-CN" dirty="0"/>
          </a:p>
        </p:txBody>
      </p:sp>
      <p:sp>
        <p:nvSpPr>
          <p:cNvPr id="23" name="矩形 22">
            <a:extLst>
              <a:ext uri="{FF2B5EF4-FFF2-40B4-BE49-F238E27FC236}">
                <a16:creationId xmlns:a16="http://schemas.microsoft.com/office/drawing/2014/main" id="{86DC6142-D1F1-4A1B-877A-1E2BB9962710}"/>
              </a:ext>
            </a:extLst>
          </p:cNvPr>
          <p:cNvSpPr/>
          <p:nvPr/>
        </p:nvSpPr>
        <p:spPr>
          <a:xfrm>
            <a:off x="5604387" y="4113260"/>
            <a:ext cx="3762568" cy="369332"/>
          </a:xfrm>
          <a:prstGeom prst="rect">
            <a:avLst/>
          </a:prstGeom>
        </p:spPr>
        <p:txBody>
          <a:bodyPr wrap="none">
            <a:spAutoFit/>
          </a:bodyPr>
          <a:lstStyle/>
          <a:p>
            <a:r>
              <a:rPr lang="zh-CN" altLang="en-US" dirty="0">
                <a:solidFill>
                  <a:srgbClr val="333333"/>
                </a:solidFill>
                <a:latin typeface="Helvetica Neue"/>
              </a:rPr>
              <a:t>模型是否会在真实数据上表现良好</a:t>
            </a:r>
            <a:r>
              <a:rPr lang="en-US" altLang="zh-CN" dirty="0">
                <a:solidFill>
                  <a:srgbClr val="333333"/>
                </a:solidFill>
                <a:latin typeface="Helvetica Neue"/>
              </a:rPr>
              <a:t>?</a:t>
            </a:r>
            <a:endParaRPr lang="zh-CN" altLang="en-US" dirty="0"/>
          </a:p>
        </p:txBody>
      </p:sp>
      <p:sp>
        <p:nvSpPr>
          <p:cNvPr id="24" name="矩形 23">
            <a:extLst>
              <a:ext uri="{FF2B5EF4-FFF2-40B4-BE49-F238E27FC236}">
                <a16:creationId xmlns:a16="http://schemas.microsoft.com/office/drawing/2014/main" id="{1943D0DE-C562-44CC-972E-58C0194AA8A0}"/>
              </a:ext>
            </a:extLst>
          </p:cNvPr>
          <p:cNvSpPr/>
          <p:nvPr/>
        </p:nvSpPr>
        <p:spPr>
          <a:xfrm>
            <a:off x="5604387" y="4563848"/>
            <a:ext cx="4483510" cy="923330"/>
          </a:xfrm>
          <a:prstGeom prst="rect">
            <a:avLst/>
          </a:prstGeom>
        </p:spPr>
        <p:txBody>
          <a:bodyPr wrap="square">
            <a:spAutoFit/>
          </a:bodyPr>
          <a:lstStyle/>
          <a:p>
            <a:r>
              <a:rPr lang="zh-CN" altLang="en-US" dirty="0">
                <a:solidFill>
                  <a:srgbClr val="333333"/>
                </a:solidFill>
                <a:latin typeface="Helvetica Neue"/>
              </a:rPr>
              <a:t>往往使用验证数据集上的精度度量模型性能。现实世界的数据往往有不同的分布，并且评估度量可能不是最终的目标。</a:t>
            </a:r>
            <a:endParaRPr lang="zh-CN" altLang="en-US" dirty="0"/>
          </a:p>
        </p:txBody>
      </p:sp>
      <p:sp>
        <p:nvSpPr>
          <p:cNvPr id="25" name="矩形 24">
            <a:extLst>
              <a:ext uri="{FF2B5EF4-FFF2-40B4-BE49-F238E27FC236}">
                <a16:creationId xmlns:a16="http://schemas.microsoft.com/office/drawing/2014/main" id="{5236CD8E-3333-45FD-9B4C-AD8B576AB365}"/>
              </a:ext>
            </a:extLst>
          </p:cNvPr>
          <p:cNvSpPr/>
          <p:nvPr/>
        </p:nvSpPr>
        <p:spPr>
          <a:xfrm>
            <a:off x="1611671" y="4665547"/>
            <a:ext cx="1569660" cy="369332"/>
          </a:xfrm>
          <a:prstGeom prst="rect">
            <a:avLst/>
          </a:prstGeom>
        </p:spPr>
        <p:txBody>
          <a:bodyPr wrap="none">
            <a:spAutoFit/>
          </a:bodyPr>
          <a:lstStyle/>
          <a:p>
            <a:r>
              <a:rPr lang="zh-CN" altLang="en-US" dirty="0"/>
              <a:t>恐袭主义检测</a:t>
            </a:r>
          </a:p>
        </p:txBody>
      </p:sp>
      <p:sp>
        <p:nvSpPr>
          <p:cNvPr id="26" name="箭头: 右 25">
            <a:extLst>
              <a:ext uri="{FF2B5EF4-FFF2-40B4-BE49-F238E27FC236}">
                <a16:creationId xmlns:a16="http://schemas.microsoft.com/office/drawing/2014/main" id="{6E7E4DBD-E445-4681-8913-67DE48683ACF}"/>
              </a:ext>
            </a:extLst>
          </p:cNvPr>
          <p:cNvSpPr/>
          <p:nvPr/>
        </p:nvSpPr>
        <p:spPr>
          <a:xfrm rot="6980010">
            <a:off x="2018229" y="3064335"/>
            <a:ext cx="1989059" cy="245807"/>
          </a:xfrm>
          <a:prstGeom prst="rightArrow">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77AF5526-CC65-47A9-8410-36CA9D1936CD}"/>
              </a:ext>
            </a:extLst>
          </p:cNvPr>
          <p:cNvSpPr/>
          <p:nvPr/>
        </p:nvSpPr>
        <p:spPr>
          <a:xfrm rot="2324495">
            <a:off x="5718763" y="3195838"/>
            <a:ext cx="1989059" cy="245807"/>
          </a:xfrm>
          <a:prstGeom prst="rightArrow">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5383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t>
            </a:r>
            <a:r>
              <a:rPr lang="zh-CN" altLang="en-US" sz="2000" b="1" spc="600" dirty="0">
                <a:solidFill>
                  <a:schemeClr val="accent1">
                    <a:lumMod val="75000"/>
                  </a:schemeClr>
                </a:solidFill>
                <a:cs typeface="+mn-ea"/>
                <a:sym typeface="+mn-lt"/>
              </a:rPr>
              <a:t>可解释实例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solidFill>
                  <a:srgbClr val="494949"/>
                </a:solidFill>
                <a:cs typeface="+mn-ea"/>
                <a:sym typeface="+mn-lt"/>
              </a:rPr>
              <a:t>2.1 </a:t>
            </a:r>
            <a:r>
              <a:rPr lang="zh-CN" altLang="en-US" b="1" dirty="0">
                <a:solidFill>
                  <a:srgbClr val="494949"/>
                </a:solidFill>
                <a:cs typeface="+mn-ea"/>
                <a:sym typeface="+mn-lt"/>
              </a:rPr>
              <a:t>模型的预测结果是可信任的</a:t>
            </a:r>
            <a:endParaRPr lang="en-US" altLang="zh-CN" b="1" dirty="0">
              <a:solidFill>
                <a:srgbClr val="494949"/>
              </a:solidFill>
              <a:cs typeface="+mn-ea"/>
              <a:sym typeface="+mn-lt"/>
            </a:endParaRPr>
          </a:p>
        </p:txBody>
      </p:sp>
      <p:pic>
        <p:nvPicPr>
          <p:cNvPr id="5" name="图片 4">
            <a:extLst>
              <a:ext uri="{FF2B5EF4-FFF2-40B4-BE49-F238E27FC236}">
                <a16:creationId xmlns:a16="http://schemas.microsoft.com/office/drawing/2014/main" id="{6B29F26F-65B6-4057-B7EA-3EAA95624F8A}"/>
              </a:ext>
            </a:extLst>
          </p:cNvPr>
          <p:cNvPicPr>
            <a:picLocks noChangeAspect="1"/>
          </p:cNvPicPr>
          <p:nvPr/>
        </p:nvPicPr>
        <p:blipFill>
          <a:blip r:embed="rId6"/>
          <a:stretch>
            <a:fillRect/>
          </a:stretch>
        </p:blipFill>
        <p:spPr>
          <a:xfrm>
            <a:off x="1509754" y="2480259"/>
            <a:ext cx="8830907" cy="2248214"/>
          </a:xfrm>
          <a:prstGeom prst="rect">
            <a:avLst/>
          </a:prstGeom>
        </p:spPr>
      </p:pic>
      <p:sp>
        <p:nvSpPr>
          <p:cNvPr id="7" name="矩形 6">
            <a:extLst>
              <a:ext uri="{FF2B5EF4-FFF2-40B4-BE49-F238E27FC236}">
                <a16:creationId xmlns:a16="http://schemas.microsoft.com/office/drawing/2014/main" id="{73D93748-9248-4049-AFD8-17CC4693C018}"/>
              </a:ext>
            </a:extLst>
          </p:cNvPr>
          <p:cNvSpPr/>
          <p:nvPr/>
        </p:nvSpPr>
        <p:spPr>
          <a:xfrm>
            <a:off x="1435510" y="5485199"/>
            <a:ext cx="8711380" cy="369332"/>
          </a:xfrm>
          <a:prstGeom prst="rect">
            <a:avLst/>
          </a:prstGeom>
        </p:spPr>
        <p:txBody>
          <a:bodyPr wrap="square">
            <a:spAutoFit/>
          </a:bodyPr>
          <a:lstStyle/>
          <a:p>
            <a:r>
              <a:rPr lang="zh-CN" altLang="en-US" dirty="0">
                <a:solidFill>
                  <a:srgbClr val="333333"/>
                </a:solidFill>
                <a:latin typeface="Helvetica Neue"/>
              </a:rPr>
              <a:t>另外，提供解释可以增加用户对模型的生成结果的接收程度（例如推荐）</a:t>
            </a:r>
            <a:endParaRPr lang="zh-CN" altLang="en-US" dirty="0"/>
          </a:p>
        </p:txBody>
      </p:sp>
    </p:spTree>
    <p:extLst>
      <p:ext uri="{BB962C8B-B14F-4D97-AF65-F5344CB8AC3E}">
        <p14:creationId xmlns:p14="http://schemas.microsoft.com/office/powerpoint/2010/main" val="779236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t>
            </a:r>
            <a:r>
              <a:rPr lang="zh-CN" altLang="en-US" sz="2000" b="1" spc="600" dirty="0">
                <a:solidFill>
                  <a:schemeClr val="accent1">
                    <a:lumMod val="75000"/>
                  </a:schemeClr>
                </a:solidFill>
                <a:cs typeface="+mn-ea"/>
                <a:sym typeface="+mn-lt"/>
              </a:rPr>
              <a:t>可解释实例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2.2 </a:t>
            </a:r>
            <a:r>
              <a:rPr lang="zh-CN" altLang="en-US" b="1" dirty="0"/>
              <a:t>模型是可信任的</a:t>
            </a:r>
            <a:endParaRPr lang="en-US" altLang="zh-CN" b="1" dirty="0">
              <a:solidFill>
                <a:srgbClr val="494949"/>
              </a:solidFill>
              <a:cs typeface="+mn-ea"/>
              <a:sym typeface="+mn-lt"/>
            </a:endParaRPr>
          </a:p>
        </p:txBody>
      </p:sp>
      <p:sp>
        <p:nvSpPr>
          <p:cNvPr id="14" name="矩形 13">
            <a:extLst/>
          </p:cNvPr>
          <p:cNvSpPr/>
          <p:nvPr/>
        </p:nvSpPr>
        <p:spPr>
          <a:xfrm>
            <a:off x="786857" y="2033355"/>
            <a:ext cx="11144404" cy="1213537"/>
          </a:xfrm>
          <a:prstGeom prst="rect">
            <a:avLst/>
          </a:prstGeom>
        </p:spPr>
        <p:txBody>
          <a:bodyPr wrap="square">
            <a:spAutoFit/>
          </a:bodyPr>
          <a:lstStyle/>
          <a:p>
            <a:pPr>
              <a:lnSpc>
                <a:spcPct val="140000"/>
              </a:lnSpc>
            </a:pPr>
            <a:r>
              <a:rPr lang="zh-CN" altLang="en-US" dirty="0"/>
              <a:t>验证集并不能完全代表模型性能：</a:t>
            </a:r>
            <a:endParaRPr lang="en-US" altLang="zh-CN" dirty="0"/>
          </a:p>
          <a:p>
            <a:pPr marL="342900" indent="-342900">
              <a:lnSpc>
                <a:spcPct val="140000"/>
              </a:lnSpc>
              <a:buAutoNum type="arabicPeriod"/>
            </a:pPr>
            <a:r>
              <a:rPr lang="zh-CN" altLang="en-US" b="1" dirty="0"/>
              <a:t>数据泄露</a:t>
            </a:r>
            <a:r>
              <a:rPr lang="zh-CN" altLang="en-US" dirty="0"/>
              <a:t>（</a:t>
            </a:r>
            <a:r>
              <a:rPr lang="en-US" altLang="zh-CN" b="1" dirty="0"/>
              <a:t>unintentional data leakage</a:t>
            </a:r>
            <a:r>
              <a:rPr lang="zh-CN" altLang="en-US" dirty="0"/>
              <a:t>）</a:t>
            </a:r>
            <a:endParaRPr lang="en-US" altLang="zh-CN" dirty="0"/>
          </a:p>
          <a:p>
            <a:pPr marL="342900" indent="-342900">
              <a:lnSpc>
                <a:spcPct val="140000"/>
              </a:lnSpc>
              <a:buAutoNum type="arabicPeriod"/>
            </a:pPr>
            <a:r>
              <a:rPr lang="zh-CN" altLang="en-US" dirty="0"/>
              <a:t>数据集漂移（</a:t>
            </a:r>
            <a:r>
              <a:rPr lang="en-US" altLang="zh-CN" dirty="0"/>
              <a:t>dataset shift</a:t>
            </a:r>
            <a:r>
              <a:rPr lang="zh-CN" altLang="en-US" dirty="0"/>
              <a:t>）：训练集和测试集分布不同，得到的模型也可能并不可靠。</a:t>
            </a:r>
            <a:endParaRPr lang="en-US" altLang="zh-CN" dirty="0"/>
          </a:p>
        </p:txBody>
      </p:sp>
      <p:pic>
        <p:nvPicPr>
          <p:cNvPr id="1026" name="Picture 2" descr="https://img2.baidu.com/it/u=294374341,1301094004&amp;fm=253&amp;fmt=auto&amp;app=138&amp;f=JPEG?w=500&amp;h=375">
            <a:extLst>
              <a:ext uri="{FF2B5EF4-FFF2-40B4-BE49-F238E27FC236}">
                <a16:creationId xmlns:a16="http://schemas.microsoft.com/office/drawing/2014/main" id="{E8C6A355-0BC2-4360-B373-F878770714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769" y="3910585"/>
            <a:ext cx="2861427" cy="2146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0.baidu.com/it/u=3550577004,1796277823&amp;fm=253&amp;fmt=auto&amp;app=138&amp;f=JPEG?w=625&amp;h=500">
            <a:extLst>
              <a:ext uri="{FF2B5EF4-FFF2-40B4-BE49-F238E27FC236}">
                <a16:creationId xmlns:a16="http://schemas.microsoft.com/office/drawing/2014/main" id="{97CB0E6B-E180-46CB-BC50-D6127562C9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183" y="3910585"/>
            <a:ext cx="2682587" cy="214607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C07FA3A-31D3-4B25-A593-8A4D524D8FFC}"/>
              </a:ext>
            </a:extLst>
          </p:cNvPr>
          <p:cNvSpPr/>
          <p:nvPr/>
        </p:nvSpPr>
        <p:spPr>
          <a:xfrm>
            <a:off x="3168095" y="6068734"/>
            <a:ext cx="668773" cy="369332"/>
          </a:xfrm>
          <a:prstGeom prst="rect">
            <a:avLst/>
          </a:prstGeom>
        </p:spPr>
        <p:txBody>
          <a:bodyPr wrap="none">
            <a:spAutoFit/>
          </a:bodyPr>
          <a:lstStyle/>
          <a:p>
            <a:r>
              <a:rPr lang="en-US" altLang="zh-CN" dirty="0"/>
              <a:t>PNG</a:t>
            </a:r>
            <a:endParaRPr lang="zh-CN" altLang="en-US" dirty="0"/>
          </a:p>
        </p:txBody>
      </p:sp>
      <p:sp>
        <p:nvSpPr>
          <p:cNvPr id="18" name="矩形 17">
            <a:extLst>
              <a:ext uri="{FF2B5EF4-FFF2-40B4-BE49-F238E27FC236}">
                <a16:creationId xmlns:a16="http://schemas.microsoft.com/office/drawing/2014/main" id="{F33BBD64-E07F-4559-AD61-02682157670C}"/>
              </a:ext>
            </a:extLst>
          </p:cNvPr>
          <p:cNvSpPr/>
          <p:nvPr/>
        </p:nvSpPr>
        <p:spPr>
          <a:xfrm>
            <a:off x="6971708" y="6070981"/>
            <a:ext cx="574196" cy="369332"/>
          </a:xfrm>
          <a:prstGeom prst="rect">
            <a:avLst/>
          </a:prstGeom>
        </p:spPr>
        <p:txBody>
          <a:bodyPr wrap="none">
            <a:spAutoFit/>
          </a:bodyPr>
          <a:lstStyle/>
          <a:p>
            <a:r>
              <a:rPr lang="en-US" altLang="zh-CN" dirty="0"/>
              <a:t>JPG</a:t>
            </a:r>
            <a:endParaRPr lang="zh-CN" altLang="en-US" dirty="0"/>
          </a:p>
        </p:txBody>
      </p:sp>
      <p:pic>
        <p:nvPicPr>
          <p:cNvPr id="19" name="图片 18">
            <a:extLst>
              <a:ext uri="{FF2B5EF4-FFF2-40B4-BE49-F238E27FC236}">
                <a16:creationId xmlns:a16="http://schemas.microsoft.com/office/drawing/2014/main" id="{9F02D7CC-7076-44D9-85F3-57A50E0E0C92}"/>
              </a:ext>
            </a:extLst>
          </p:cNvPr>
          <p:cNvPicPr>
            <a:picLocks noChangeAspect="1"/>
          </p:cNvPicPr>
          <p:nvPr/>
        </p:nvPicPr>
        <p:blipFill>
          <a:blip r:embed="rId8"/>
          <a:stretch>
            <a:fillRect/>
          </a:stretch>
        </p:blipFill>
        <p:spPr>
          <a:xfrm>
            <a:off x="1998146" y="3356370"/>
            <a:ext cx="6638226" cy="3501630"/>
          </a:xfrm>
          <a:prstGeom prst="rect">
            <a:avLst/>
          </a:prstGeom>
        </p:spPr>
      </p:pic>
    </p:spTree>
    <p:extLst>
      <p:ext uri="{BB962C8B-B14F-4D97-AF65-F5344CB8AC3E}">
        <p14:creationId xmlns:p14="http://schemas.microsoft.com/office/powerpoint/2010/main" val="315616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t>
            </a:r>
            <a:r>
              <a:rPr lang="zh-CN" altLang="en-US" sz="2000" b="1" spc="600" dirty="0">
                <a:solidFill>
                  <a:schemeClr val="accent1">
                    <a:lumMod val="75000"/>
                  </a:schemeClr>
                </a:solidFill>
                <a:cs typeface="+mn-ea"/>
                <a:sym typeface="+mn-lt"/>
              </a:rPr>
              <a:t>可解释实例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t>2.2 </a:t>
            </a:r>
            <a:r>
              <a:rPr lang="zh-CN" altLang="en-US" b="1" dirty="0"/>
              <a:t>模型是可信任的：以前往往是通过验证集来确定</a:t>
            </a:r>
            <a:endParaRPr lang="en-US" altLang="zh-CN" b="1" dirty="0">
              <a:solidFill>
                <a:srgbClr val="494949"/>
              </a:solidFill>
              <a:cs typeface="+mn-ea"/>
              <a:sym typeface="+mn-lt"/>
            </a:endParaRPr>
          </a:p>
        </p:txBody>
      </p:sp>
      <p:sp>
        <p:nvSpPr>
          <p:cNvPr id="14" name="矩形 13">
            <a:extLst/>
          </p:cNvPr>
          <p:cNvSpPr/>
          <p:nvPr/>
        </p:nvSpPr>
        <p:spPr>
          <a:xfrm>
            <a:off x="786857" y="2033355"/>
            <a:ext cx="11144404" cy="1213537"/>
          </a:xfrm>
          <a:prstGeom prst="rect">
            <a:avLst/>
          </a:prstGeom>
        </p:spPr>
        <p:txBody>
          <a:bodyPr wrap="square">
            <a:spAutoFit/>
          </a:bodyPr>
          <a:lstStyle/>
          <a:p>
            <a:pPr>
              <a:lnSpc>
                <a:spcPct val="140000"/>
              </a:lnSpc>
            </a:pPr>
            <a:r>
              <a:rPr lang="zh-CN" altLang="en-US" dirty="0"/>
              <a:t>验证集并不能完全代表模型性能：</a:t>
            </a:r>
            <a:endParaRPr lang="en-US" altLang="zh-CN" dirty="0"/>
          </a:p>
          <a:p>
            <a:pPr marL="342900" indent="-342900">
              <a:lnSpc>
                <a:spcPct val="140000"/>
              </a:lnSpc>
              <a:buAutoNum type="arabicPeriod"/>
            </a:pPr>
            <a:r>
              <a:rPr lang="zh-CN" altLang="en-US" dirty="0"/>
              <a:t>数据泄露（</a:t>
            </a:r>
            <a:r>
              <a:rPr lang="en-US" altLang="zh-CN" dirty="0"/>
              <a:t>unintentional data leakage</a:t>
            </a:r>
            <a:r>
              <a:rPr lang="zh-CN" altLang="en-US" dirty="0"/>
              <a:t>）</a:t>
            </a:r>
            <a:endParaRPr lang="en-US" altLang="zh-CN" dirty="0"/>
          </a:p>
          <a:p>
            <a:pPr marL="342900" indent="-342900">
              <a:lnSpc>
                <a:spcPct val="140000"/>
              </a:lnSpc>
              <a:buAutoNum type="arabicPeriod"/>
            </a:pPr>
            <a:r>
              <a:rPr lang="zh-CN" altLang="en-US" b="1" dirty="0"/>
              <a:t>数据集漂移</a:t>
            </a:r>
            <a:r>
              <a:rPr lang="zh-CN" altLang="en-US" dirty="0"/>
              <a:t>（</a:t>
            </a:r>
            <a:r>
              <a:rPr lang="en-US" altLang="zh-CN" b="1" dirty="0"/>
              <a:t>dataset shift</a:t>
            </a:r>
            <a:r>
              <a:rPr lang="zh-CN" altLang="en-US" dirty="0"/>
              <a:t>）：训练集和测试集分布不同，得到的模型也可能并不可靠。</a:t>
            </a:r>
            <a:endParaRPr lang="en-US" altLang="zh-CN" dirty="0"/>
          </a:p>
        </p:txBody>
      </p:sp>
      <p:pic>
        <p:nvPicPr>
          <p:cNvPr id="7" name="图片 6">
            <a:extLst>
              <a:ext uri="{FF2B5EF4-FFF2-40B4-BE49-F238E27FC236}">
                <a16:creationId xmlns:a16="http://schemas.microsoft.com/office/drawing/2014/main" id="{1B50CD54-F495-418B-B236-CCF83127CC0D}"/>
              </a:ext>
            </a:extLst>
          </p:cNvPr>
          <p:cNvPicPr>
            <a:picLocks noChangeAspect="1"/>
          </p:cNvPicPr>
          <p:nvPr/>
        </p:nvPicPr>
        <p:blipFill>
          <a:blip r:embed="rId6"/>
          <a:stretch>
            <a:fillRect/>
          </a:stretch>
        </p:blipFill>
        <p:spPr>
          <a:xfrm>
            <a:off x="6719243" y="3940405"/>
            <a:ext cx="1609950" cy="1514686"/>
          </a:xfrm>
          <a:prstGeom prst="rect">
            <a:avLst/>
          </a:prstGeom>
        </p:spPr>
      </p:pic>
      <p:sp>
        <p:nvSpPr>
          <p:cNvPr id="9" name="椭圆 8">
            <a:extLst>
              <a:ext uri="{FF2B5EF4-FFF2-40B4-BE49-F238E27FC236}">
                <a16:creationId xmlns:a16="http://schemas.microsoft.com/office/drawing/2014/main" id="{AC434C99-CB17-4414-A0CB-09C2438D4809}"/>
              </a:ext>
            </a:extLst>
          </p:cNvPr>
          <p:cNvSpPr/>
          <p:nvPr/>
        </p:nvSpPr>
        <p:spPr>
          <a:xfrm>
            <a:off x="1136578" y="3940405"/>
            <a:ext cx="4116490" cy="178196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矩形 9">
            <a:extLst>
              <a:ext uri="{FF2B5EF4-FFF2-40B4-BE49-F238E27FC236}">
                <a16:creationId xmlns:a16="http://schemas.microsoft.com/office/drawing/2014/main" id="{35AFD0B6-1DBA-4662-8CEC-0CE4199E4A91}"/>
              </a:ext>
            </a:extLst>
          </p:cNvPr>
          <p:cNvSpPr/>
          <p:nvPr/>
        </p:nvSpPr>
        <p:spPr>
          <a:xfrm>
            <a:off x="7201052" y="5496667"/>
            <a:ext cx="646331" cy="369332"/>
          </a:xfrm>
          <a:prstGeom prst="rect">
            <a:avLst/>
          </a:prstGeom>
        </p:spPr>
        <p:txBody>
          <a:bodyPr wrap="none">
            <a:spAutoFit/>
          </a:bodyPr>
          <a:lstStyle/>
          <a:p>
            <a:r>
              <a:rPr lang="zh-CN" altLang="en-US" dirty="0"/>
              <a:t>模型</a:t>
            </a:r>
          </a:p>
        </p:txBody>
      </p:sp>
      <p:sp>
        <p:nvSpPr>
          <p:cNvPr id="15" name="椭圆 14">
            <a:extLst>
              <a:ext uri="{FF2B5EF4-FFF2-40B4-BE49-F238E27FC236}">
                <a16:creationId xmlns:a16="http://schemas.microsoft.com/office/drawing/2014/main" id="{D8C51184-D105-41FE-A656-F5284F3D70C7}"/>
              </a:ext>
            </a:extLst>
          </p:cNvPr>
          <p:cNvSpPr/>
          <p:nvPr/>
        </p:nvSpPr>
        <p:spPr>
          <a:xfrm>
            <a:off x="1750605" y="4315881"/>
            <a:ext cx="2605085" cy="12565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a:extLst>
              <a:ext uri="{FF2B5EF4-FFF2-40B4-BE49-F238E27FC236}">
                <a16:creationId xmlns:a16="http://schemas.microsoft.com/office/drawing/2014/main" id="{94E6E7EF-2031-400C-B1DD-AC9FDD0EC8BA}"/>
              </a:ext>
            </a:extLst>
          </p:cNvPr>
          <p:cNvSpPr/>
          <p:nvPr/>
        </p:nvSpPr>
        <p:spPr>
          <a:xfrm>
            <a:off x="2014792" y="4445732"/>
            <a:ext cx="889987" cy="261610"/>
          </a:xfrm>
          <a:prstGeom prst="rect">
            <a:avLst/>
          </a:prstGeom>
        </p:spPr>
        <p:txBody>
          <a:bodyPr wrap="none">
            <a:spAutoFit/>
          </a:bodyPr>
          <a:lstStyle/>
          <a:p>
            <a:r>
              <a:rPr lang="zh-CN" altLang="en-US" sz="1100" dirty="0"/>
              <a:t>收集的数据</a:t>
            </a:r>
          </a:p>
        </p:txBody>
      </p:sp>
      <p:sp>
        <p:nvSpPr>
          <p:cNvPr id="13" name="椭圆 12">
            <a:extLst>
              <a:ext uri="{FF2B5EF4-FFF2-40B4-BE49-F238E27FC236}">
                <a16:creationId xmlns:a16="http://schemas.microsoft.com/office/drawing/2014/main" id="{12DD6648-9B92-48DA-95B8-AF4D855D2E87}"/>
              </a:ext>
            </a:extLst>
          </p:cNvPr>
          <p:cNvSpPr/>
          <p:nvPr/>
        </p:nvSpPr>
        <p:spPr>
          <a:xfrm>
            <a:off x="2891394" y="4929353"/>
            <a:ext cx="1242116" cy="5376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验证集</a:t>
            </a:r>
          </a:p>
        </p:txBody>
      </p:sp>
      <p:sp>
        <p:nvSpPr>
          <p:cNvPr id="12" name="矩形 11">
            <a:extLst>
              <a:ext uri="{FF2B5EF4-FFF2-40B4-BE49-F238E27FC236}">
                <a16:creationId xmlns:a16="http://schemas.microsoft.com/office/drawing/2014/main" id="{3470FE76-D504-41F7-AF39-FA39FFAE0F2D}"/>
              </a:ext>
            </a:extLst>
          </p:cNvPr>
          <p:cNvSpPr/>
          <p:nvPr/>
        </p:nvSpPr>
        <p:spPr>
          <a:xfrm>
            <a:off x="2730384" y="4578712"/>
            <a:ext cx="877163" cy="369332"/>
          </a:xfrm>
          <a:prstGeom prst="rect">
            <a:avLst/>
          </a:prstGeom>
        </p:spPr>
        <p:txBody>
          <a:bodyPr wrap="none">
            <a:spAutoFit/>
          </a:bodyPr>
          <a:lstStyle/>
          <a:p>
            <a:pPr algn="ctr"/>
            <a:r>
              <a:rPr lang="zh-CN" altLang="en-US" dirty="0"/>
              <a:t>训练集</a:t>
            </a:r>
          </a:p>
        </p:txBody>
      </p:sp>
      <p:sp>
        <p:nvSpPr>
          <p:cNvPr id="17" name="矩形 16">
            <a:extLst>
              <a:ext uri="{FF2B5EF4-FFF2-40B4-BE49-F238E27FC236}">
                <a16:creationId xmlns:a16="http://schemas.microsoft.com/office/drawing/2014/main" id="{A0AC96F0-0A89-4130-A338-135F1522D036}"/>
              </a:ext>
            </a:extLst>
          </p:cNvPr>
          <p:cNvSpPr/>
          <p:nvPr/>
        </p:nvSpPr>
        <p:spPr>
          <a:xfrm>
            <a:off x="1798964" y="4101478"/>
            <a:ext cx="954107" cy="276999"/>
          </a:xfrm>
          <a:prstGeom prst="rect">
            <a:avLst/>
          </a:prstGeom>
        </p:spPr>
        <p:txBody>
          <a:bodyPr wrap="none">
            <a:spAutoFit/>
          </a:bodyPr>
          <a:lstStyle/>
          <a:p>
            <a:r>
              <a:rPr lang="zh-CN" altLang="en-US" sz="1200" dirty="0"/>
              <a:t>所有的数据</a:t>
            </a:r>
          </a:p>
        </p:txBody>
      </p:sp>
    </p:spTree>
    <p:extLst>
      <p:ext uri="{BB962C8B-B14F-4D97-AF65-F5344CB8AC3E}">
        <p14:creationId xmlns:p14="http://schemas.microsoft.com/office/powerpoint/2010/main" val="315456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499487"/>
            <a:ext cx="6643206" cy="476284"/>
          </a:xfrm>
          <a:prstGeom prst="rect">
            <a:avLst/>
          </a:prstGeom>
          <a:noFill/>
        </p:spPr>
        <p:txBody>
          <a:bodyPr wrap="square" rtlCol="0">
            <a:spAutoFit/>
          </a:bodyPr>
          <a:lstStyle/>
          <a:p>
            <a:pPr>
              <a:lnSpc>
                <a:spcPct val="140000"/>
              </a:lnSpc>
            </a:pPr>
            <a:r>
              <a:rPr lang="en-US" altLang="zh-CN" sz="2000" b="1" spc="600" dirty="0">
                <a:solidFill>
                  <a:schemeClr val="accent1">
                    <a:lumMod val="75000"/>
                  </a:schemeClr>
                </a:solidFill>
                <a:cs typeface="+mn-ea"/>
                <a:sym typeface="+mn-lt"/>
              </a:rPr>
              <a:t>2. </a:t>
            </a:r>
            <a:r>
              <a:rPr lang="zh-CN" altLang="en-US" sz="2000" b="1" spc="600" dirty="0">
                <a:solidFill>
                  <a:schemeClr val="accent1">
                    <a:lumMod val="75000"/>
                  </a:schemeClr>
                </a:solidFill>
                <a:cs typeface="+mn-ea"/>
                <a:sym typeface="+mn-lt"/>
              </a:rPr>
              <a:t>可解释实例</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20" name="矩形 19"/>
          <p:cNvSpPr/>
          <p:nvPr/>
        </p:nvSpPr>
        <p:spPr>
          <a:xfrm>
            <a:off x="1265555" y="1285593"/>
            <a:ext cx="9660890" cy="437940"/>
          </a:xfrm>
          <a:prstGeom prst="rect">
            <a:avLst/>
          </a:prstGeom>
        </p:spPr>
        <p:txBody>
          <a:bodyPr wrap="square">
            <a:spAutoFit/>
          </a:bodyPr>
          <a:lstStyle/>
          <a:p>
            <a:pPr>
              <a:lnSpc>
                <a:spcPct val="140000"/>
              </a:lnSpc>
            </a:pPr>
            <a:r>
              <a:rPr lang="en-US" altLang="zh-CN" b="1" dirty="0">
                <a:solidFill>
                  <a:srgbClr val="494949"/>
                </a:solidFill>
                <a:cs typeface="+mn-ea"/>
                <a:sym typeface="+mn-lt"/>
              </a:rPr>
              <a:t>2.3 </a:t>
            </a:r>
            <a:r>
              <a:rPr lang="zh-CN" altLang="en-US" b="1" dirty="0">
                <a:solidFill>
                  <a:srgbClr val="494949"/>
                </a:solidFill>
                <a:cs typeface="+mn-ea"/>
                <a:sym typeface="+mn-lt"/>
              </a:rPr>
              <a:t>为什么需要可解释性</a:t>
            </a:r>
            <a:r>
              <a:rPr lang="en-US" altLang="zh-CN" b="1" dirty="0">
                <a:solidFill>
                  <a:srgbClr val="494949"/>
                </a:solidFill>
                <a:cs typeface="+mn-ea"/>
                <a:sym typeface="+mn-lt"/>
              </a:rPr>
              <a:t>?</a:t>
            </a:r>
          </a:p>
        </p:txBody>
      </p:sp>
      <p:sp>
        <p:nvSpPr>
          <p:cNvPr id="14" name="矩形 13">
            <a:extLst/>
          </p:cNvPr>
          <p:cNvSpPr/>
          <p:nvPr/>
        </p:nvSpPr>
        <p:spPr>
          <a:xfrm>
            <a:off x="786857" y="2033355"/>
            <a:ext cx="11144404" cy="1212704"/>
          </a:xfrm>
          <a:prstGeom prst="rect">
            <a:avLst/>
          </a:prstGeom>
        </p:spPr>
        <p:txBody>
          <a:bodyPr wrap="square">
            <a:spAutoFit/>
          </a:bodyPr>
          <a:lstStyle/>
          <a:p>
            <a:pPr>
              <a:lnSpc>
                <a:spcPct val="140000"/>
              </a:lnSpc>
            </a:pPr>
            <a:r>
              <a:rPr lang="zh-CN" altLang="en-US" b="1" dirty="0"/>
              <a:t>帮助研究者开发更好的模型</a:t>
            </a:r>
            <a:r>
              <a:rPr lang="zh-CN" altLang="en-US" dirty="0"/>
              <a:t>：</a:t>
            </a:r>
            <a:endParaRPr lang="en-US" altLang="zh-CN" dirty="0"/>
          </a:p>
          <a:p>
            <a:pPr marL="342900" indent="-342900">
              <a:lnSpc>
                <a:spcPct val="140000"/>
              </a:lnSpc>
              <a:buAutoNum type="arabicPeriod"/>
            </a:pPr>
            <a:r>
              <a:rPr lang="zh-CN" altLang="en-US" dirty="0"/>
              <a:t>找到有用的的特征。</a:t>
            </a:r>
            <a:endParaRPr lang="en-US" altLang="zh-CN" dirty="0"/>
          </a:p>
          <a:p>
            <a:pPr marL="342900" indent="-342900">
              <a:lnSpc>
                <a:spcPct val="140000"/>
              </a:lnSpc>
              <a:buAutoNum type="arabicPeriod"/>
            </a:pPr>
            <a:r>
              <a:rPr lang="zh-CN" altLang="en-US" dirty="0"/>
              <a:t>选择模型更好的模型（更准确地衡量模型性能）。</a:t>
            </a:r>
            <a:endParaRPr lang="en-US" altLang="zh-CN" dirty="0"/>
          </a:p>
        </p:txBody>
      </p:sp>
      <p:sp>
        <p:nvSpPr>
          <p:cNvPr id="18" name="矩形 17">
            <a:extLst>
              <a:ext uri="{FF2B5EF4-FFF2-40B4-BE49-F238E27FC236}">
                <a16:creationId xmlns:a16="http://schemas.microsoft.com/office/drawing/2014/main" id="{CEEE0221-1527-4C2A-B628-5E0FB9DD86AF}"/>
              </a:ext>
            </a:extLst>
          </p:cNvPr>
          <p:cNvSpPr/>
          <p:nvPr/>
        </p:nvSpPr>
        <p:spPr>
          <a:xfrm>
            <a:off x="786857" y="3922496"/>
            <a:ext cx="11144404" cy="825739"/>
          </a:xfrm>
          <a:prstGeom prst="rect">
            <a:avLst/>
          </a:prstGeom>
        </p:spPr>
        <p:txBody>
          <a:bodyPr wrap="square">
            <a:spAutoFit/>
          </a:bodyPr>
          <a:lstStyle/>
          <a:p>
            <a:pPr>
              <a:lnSpc>
                <a:spcPct val="140000"/>
              </a:lnSpc>
            </a:pPr>
            <a:r>
              <a:rPr lang="zh-CN" altLang="en-US" b="1" dirty="0"/>
              <a:t>提高用户（医生、购物者）使用体验</a:t>
            </a:r>
            <a:r>
              <a:rPr lang="zh-CN" altLang="en-US" dirty="0"/>
              <a:t>：</a:t>
            </a:r>
          </a:p>
          <a:p>
            <a:pPr marL="342900" indent="-342900">
              <a:lnSpc>
                <a:spcPct val="140000"/>
              </a:lnSpc>
              <a:buAutoNum type="arabicPeriod"/>
            </a:pPr>
            <a:r>
              <a:rPr lang="zh-CN" altLang="en-US" dirty="0"/>
              <a:t>增加结果的可信程度。</a:t>
            </a:r>
            <a:endParaRPr lang="en-US" altLang="zh-CN" dirty="0"/>
          </a:p>
        </p:txBody>
      </p:sp>
    </p:spTree>
    <p:extLst>
      <p:ext uri="{BB962C8B-B14F-4D97-AF65-F5344CB8AC3E}">
        <p14:creationId xmlns:p14="http://schemas.microsoft.com/office/powerpoint/2010/main" val="3692724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po2ohn4p">
      <a:majorFont>
        <a:latin typeface="Rockwell"/>
        <a:ea typeface="微软雅黑"/>
        <a:cs typeface=""/>
      </a:majorFont>
      <a:minorFont>
        <a:latin typeface="Rockwel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11685</TotalTime>
  <Words>4412</Words>
  <Application>Microsoft Office PowerPoint</Application>
  <PresentationFormat>宽屏</PresentationFormat>
  <Paragraphs>286</Paragraphs>
  <Slides>45</Slides>
  <Notes>45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45</vt:i4>
      </vt:variant>
    </vt:vector>
  </HeadingPairs>
  <TitlesOfParts>
    <vt:vector size="58" baseType="lpstr">
      <vt:lpstr>-apple-system</vt:lpstr>
      <vt:lpstr>Helvetica Neue</vt:lpstr>
      <vt:lpstr>Open Sans</vt:lpstr>
      <vt:lpstr>等线</vt:lpstr>
      <vt:lpstr>等线 Light</vt:lpstr>
      <vt:lpstr>迷你简启体</vt:lpstr>
      <vt:lpstr>微软雅黑</vt:lpstr>
      <vt:lpstr>逐浪细阁体</vt:lpstr>
      <vt:lpstr>Arial</vt:lpstr>
      <vt:lpstr>Cambria Math</vt:lpstr>
      <vt:lpstr>Rockwell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刘 思蜀</dc:creator>
  <cp:lastModifiedBy>家明顾</cp:lastModifiedBy>
  <cp:revision>1540</cp:revision>
  <dcterms:created xsi:type="dcterms:W3CDTF">2018-09-27T05:15:00Z</dcterms:created>
  <dcterms:modified xsi:type="dcterms:W3CDTF">2022-03-28T11:52:02Z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